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4"/>
  </p:sldMasterIdLst>
  <p:notesMasterIdLst>
    <p:notesMasterId r:id="rId60"/>
  </p:notesMasterIdLst>
  <p:handoutMasterIdLst>
    <p:handoutMasterId r:id="rId61"/>
  </p:handoutMasterIdLst>
  <p:sldIdLst>
    <p:sldId id="256" r:id="rId5"/>
    <p:sldId id="343" r:id="rId6"/>
    <p:sldId id="287" r:id="rId7"/>
    <p:sldId id="288" r:id="rId8"/>
    <p:sldId id="289" r:id="rId9"/>
    <p:sldId id="290" r:id="rId10"/>
    <p:sldId id="298" r:id="rId11"/>
    <p:sldId id="300" r:id="rId12"/>
    <p:sldId id="303" r:id="rId13"/>
    <p:sldId id="306" r:id="rId14"/>
    <p:sldId id="305" r:id="rId15"/>
    <p:sldId id="304" r:id="rId16"/>
    <p:sldId id="302" r:id="rId17"/>
    <p:sldId id="301" r:id="rId18"/>
    <p:sldId id="297" r:id="rId19"/>
    <p:sldId id="292" r:id="rId20"/>
    <p:sldId id="293" r:id="rId21"/>
    <p:sldId id="307" r:id="rId22"/>
    <p:sldId id="308" r:id="rId23"/>
    <p:sldId id="309" r:id="rId24"/>
    <p:sldId id="311" r:id="rId25"/>
    <p:sldId id="310"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8" r:id="rId50"/>
    <p:sldId id="335" r:id="rId51"/>
    <p:sldId id="336" r:id="rId52"/>
    <p:sldId id="337" r:id="rId53"/>
    <p:sldId id="339" r:id="rId54"/>
    <p:sldId id="344" r:id="rId55"/>
    <p:sldId id="346" r:id="rId56"/>
    <p:sldId id="340" r:id="rId57"/>
    <p:sldId id="342" r:id="rId58"/>
    <p:sldId id="341" r:id="rId59"/>
  </p:sldIdLst>
  <p:sldSz cx="9144000" cy="6858000" type="screen4x3"/>
  <p:notesSz cx="6858000" cy="9144000"/>
  <p:custDataLst>
    <p:tags r:id="rId62"/>
  </p:custDataLst>
  <p:defaultText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D3"/>
    <a:srgbClr val="0C94B7"/>
    <a:srgbClr val="41B4CE"/>
    <a:srgbClr val="73BAD1"/>
    <a:srgbClr val="65B4C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4" autoAdjust="0"/>
    <p:restoredTop sz="91667" autoAdjust="0"/>
  </p:normalViewPr>
  <p:slideViewPr>
    <p:cSldViewPr snapToGrid="0" showGuides="1">
      <p:cViewPr varScale="1">
        <p:scale>
          <a:sx n="144" d="100"/>
          <a:sy n="144" d="100"/>
        </p:scale>
        <p:origin x="1650" y="1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en-GB" sz="1000" smtClean="0">
                <a:latin typeface="Verdana" pitchFamily="34" charset="0"/>
                <a:ea typeface="Verdana" pitchFamily="34" charset="0"/>
                <a:cs typeface="Verdana" pitchFamily="34" charset="0"/>
              </a:rPr>
              <a:t>12/03/2018</a:t>
            </a:fld>
            <a:endParaRPr lang="en-GB"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en-GB" sz="1000" smtClean="0">
                <a:latin typeface="Verdana" pitchFamily="34" charset="0"/>
                <a:ea typeface="Verdana" pitchFamily="34" charset="0"/>
                <a:cs typeface="Verdana" pitchFamily="34" charset="0"/>
              </a:rPr>
              <a:t>‹#›</a:t>
            </a:fld>
            <a:endParaRPr lang="en-GB"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en-GB"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en-GB" smtClean="0"/>
              <a:pPr/>
              <a:t>12/03/2018</a:t>
            </a:fld>
            <a:endParaRPr lang="en-GB"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en-GB"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en-GB" smtClean="0"/>
              <a:pPr/>
              <a:t>‹#›</a:t>
            </a:fld>
            <a:endParaRPr lang="en-GB"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Verdana" pitchFamily="34" charset="0"/>
        <a:ea typeface="Verdana" pitchFamily="34" charset="0"/>
        <a:cs typeface="Verdana" pitchFamily="34" charset="0"/>
      </a:defRPr>
    </a:lvl1pPr>
    <a:lvl2pPr marL="609585" algn="l" defTabSz="1219170" rtl="0" eaLnBrk="1" latinLnBrk="0" hangingPunct="1">
      <a:defRPr sz="1600" kern="1200">
        <a:solidFill>
          <a:schemeClr val="tx1"/>
        </a:solidFill>
        <a:latin typeface="Verdana" panose="020B0604030504040204" pitchFamily="34" charset="0"/>
        <a:ea typeface="+mn-ea"/>
        <a:cs typeface="+mn-cs"/>
      </a:defRPr>
    </a:lvl2pPr>
    <a:lvl3pPr marL="1219170" algn="l" defTabSz="1219170" rtl="0" eaLnBrk="1" latinLnBrk="0" hangingPunct="1">
      <a:defRPr sz="1600" kern="1200">
        <a:solidFill>
          <a:schemeClr val="tx1"/>
        </a:solidFill>
        <a:latin typeface="Verdana" panose="020B0604030504040204" pitchFamily="34" charset="0"/>
        <a:ea typeface="+mn-ea"/>
        <a:cs typeface="+mn-cs"/>
      </a:defRPr>
    </a:lvl3pPr>
    <a:lvl4pPr marL="1828754" algn="l" defTabSz="1219170" rtl="0" eaLnBrk="1" latinLnBrk="0" hangingPunct="1">
      <a:defRPr sz="1600" kern="1200">
        <a:solidFill>
          <a:schemeClr val="tx1"/>
        </a:solidFill>
        <a:latin typeface="Verdana" panose="020B0604030504040204" pitchFamily="34" charset="0"/>
        <a:ea typeface="+mn-ea"/>
        <a:cs typeface="+mn-cs"/>
      </a:defRPr>
    </a:lvl4pPr>
    <a:lvl5pPr marL="2438339" algn="l" defTabSz="1219170" rtl="0" eaLnBrk="1" latinLnBrk="0" hangingPunct="1">
      <a:defRPr sz="1600" kern="1200">
        <a:solidFill>
          <a:schemeClr val="tx1"/>
        </a:solidFill>
        <a:latin typeface="Verdana" panose="020B060403050404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Voltag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MOSFET#Modes_of_operation" TargetMode="External"/><Relationship Id="rId5" Type="http://schemas.openxmlformats.org/officeDocument/2006/relationships/hyperlink" Target="https://en.wikipedia.org/wiki/MOSFET" TargetMode="External"/><Relationship Id="rId4" Type="http://schemas.openxmlformats.org/officeDocument/2006/relationships/hyperlink" Target="https://en.wikipedia.org/wiki/Electric_potentia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Logical_conjunc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Resistor" TargetMode="External"/><Relationship Id="rId5" Type="http://schemas.openxmlformats.org/officeDocument/2006/relationships/hyperlink" Target="https://en.wikipedia.org/wiki/Negation" TargetMode="External"/><Relationship Id="rId4" Type="http://schemas.openxmlformats.org/officeDocument/2006/relationships/hyperlink" Target="https://en.wikipedia.org/wiki/Logical_disjunction"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Logical_conjunc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Resistor" TargetMode="External"/><Relationship Id="rId5" Type="http://schemas.openxmlformats.org/officeDocument/2006/relationships/hyperlink" Target="https://en.wikipedia.org/wiki/Negation" TargetMode="External"/><Relationship Id="rId4" Type="http://schemas.openxmlformats.org/officeDocument/2006/relationships/hyperlink" Target="https://en.wikipedia.org/wiki/Logical_disjunc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Logical_conjunc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Resistor" TargetMode="External"/><Relationship Id="rId5" Type="http://schemas.openxmlformats.org/officeDocument/2006/relationships/hyperlink" Target="https://en.wikipedia.org/wiki/Negation" TargetMode="External"/><Relationship Id="rId4" Type="http://schemas.openxmlformats.org/officeDocument/2006/relationships/hyperlink" Target="https://en.wikipedia.org/wiki/Logical_disjunction"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Logical_conjunc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Resistor" TargetMode="External"/><Relationship Id="rId5" Type="http://schemas.openxmlformats.org/officeDocument/2006/relationships/hyperlink" Target="https://en.wikipedia.org/wiki/Negation" TargetMode="External"/><Relationship Id="rId4" Type="http://schemas.openxmlformats.org/officeDocument/2006/relationships/hyperlink" Target="https://en.wikipedia.org/wiki/Logical_disjunction"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Logical_conjunc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Resistor" TargetMode="External"/><Relationship Id="rId5" Type="http://schemas.openxmlformats.org/officeDocument/2006/relationships/hyperlink" Target="https://en.wikipedia.org/wiki/Negation" TargetMode="External"/><Relationship Id="rId4" Type="http://schemas.openxmlformats.org/officeDocument/2006/relationships/hyperlink" Target="https://en.wikipedia.org/wiki/Logical_disjunction"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Logical_conjunc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Resistor" TargetMode="External"/><Relationship Id="rId5" Type="http://schemas.openxmlformats.org/officeDocument/2006/relationships/hyperlink" Target="https://en.wikipedia.org/wiki/Negation" TargetMode="External"/><Relationship Id="rId4" Type="http://schemas.openxmlformats.org/officeDocument/2006/relationships/hyperlink" Target="https://en.wikipedia.org/wiki/Logical_disjunction"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Logical_conjunction"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Resistor" TargetMode="External"/><Relationship Id="rId5" Type="http://schemas.openxmlformats.org/officeDocument/2006/relationships/hyperlink" Target="https://en.wikipedia.org/wiki/Negation" TargetMode="External"/><Relationship Id="rId4" Type="http://schemas.openxmlformats.org/officeDocument/2006/relationships/hyperlink" Target="https://en.wikipedia.org/wiki/Logical_disjunction"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Logical_conjunc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Resistor" TargetMode="External"/><Relationship Id="rId5" Type="http://schemas.openxmlformats.org/officeDocument/2006/relationships/hyperlink" Target="https://en.wikipedia.org/wiki/Negation" TargetMode="External"/><Relationship Id="rId4" Type="http://schemas.openxmlformats.org/officeDocument/2006/relationships/hyperlink" Target="https://en.wikipedia.org/wiki/Logical_disjunction"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Fu_Xi"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Binary_number#cite_note-lnz-18"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AND_gate"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en.wikipedia.org/wiki/Inverter_(logic_gate)" TargetMode="External"/><Relationship Id="rId4" Type="http://schemas.openxmlformats.org/officeDocument/2006/relationships/hyperlink" Target="https://en.wikipedia.org/wiki/OR_gat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Flip-flop_(electronics)#Simple_set-reset_latche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The_Imitation_Gam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The_Imitation_Gam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en.wikipedia.org/wiki/Alan_Turing"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ASCII"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219CC2FD-B32F-4992-A15B-F95E2E35C81B}" type="slidenum">
              <a:rPr lang="en-GB" smtClean="0"/>
              <a:pPr/>
              <a:t>1</a:t>
            </a:fld>
            <a:endParaRPr lang="en-GB" dirty="0"/>
          </a:p>
        </p:txBody>
      </p:sp>
    </p:spTree>
    <p:extLst>
      <p:ext uri="{BB962C8B-B14F-4D97-AF65-F5344CB8AC3E}">
        <p14:creationId xmlns:p14="http://schemas.microsoft.com/office/powerpoint/2010/main" val="831833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Jedem Programm liegen Algorithmen zugrunde, sie können auch in Umgangssprache beschrieben werden - Kochrezept ist z.B. ein Algorithmus zur Zubereitung eines Gerichts. Wegbeschreibung ist ein Algorithmus,  wie man von einem Ort zum nächsten kommt.</a:t>
            </a:r>
          </a:p>
        </p:txBody>
      </p:sp>
    </p:spTree>
    <p:extLst>
      <p:ext uri="{BB962C8B-B14F-4D97-AF65-F5344CB8AC3E}">
        <p14:creationId xmlns:p14="http://schemas.microsoft.com/office/powerpoint/2010/main" val="845673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Jedem Programm liegen Algorithmen zugrunde, sie können auch in Umgangssprache beschrieben werden - Kochrezept ist z.B. ein Algorithmus zur Zubereitung eines Gerichts. Wegbeschreibung ist ein Algorithmus,  wie man von einem Ort zum nächsten kommt.</a:t>
            </a:r>
          </a:p>
        </p:txBody>
      </p:sp>
    </p:spTree>
    <p:extLst>
      <p:ext uri="{BB962C8B-B14F-4D97-AF65-F5344CB8AC3E}">
        <p14:creationId xmlns:p14="http://schemas.microsoft.com/office/powerpoint/2010/main" val="4017586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Jedem Programm liegen Algorithmen zugrunde, sie können auch in Umgangssprache beschrieben werden - Kochrezept ist z.B. ein Algorithmus zur Zubereitung eines Gerichts. Wegbeschreibung ist ein Algorithmus,  wie man von einem Ort zum nächsten kommt.</a:t>
            </a:r>
          </a:p>
        </p:txBody>
      </p:sp>
    </p:spTree>
    <p:extLst>
      <p:ext uri="{BB962C8B-B14F-4D97-AF65-F5344CB8AC3E}">
        <p14:creationId xmlns:p14="http://schemas.microsoft.com/office/powerpoint/2010/main" val="3789786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Jedem Programm liegen Algorithmen zugrunde, sie können auch in Umgangssprache beschrieben werden - Kochrezept ist z.B. ein Algorithmus zur Zubereitung eines Gerichts. Wegbeschreibung ist ein Algorithmus,  wie man von einem Ort zum nächsten kommt.</a:t>
            </a:r>
          </a:p>
        </p:txBody>
      </p:sp>
    </p:spTree>
    <p:extLst>
      <p:ext uri="{BB962C8B-B14F-4D97-AF65-F5344CB8AC3E}">
        <p14:creationId xmlns:p14="http://schemas.microsoft.com/office/powerpoint/2010/main" val="2192024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Jedem Programm liegen Algorithmen zugrunde, sie können auch in Umgangssprache beschrieben werden - Kochrezept ist z.B. ein Algorithmus zur Zubereitung eines Gerichts. Wegbeschreibung ist ein Algorithmus,  wie man von einem Ort zum nächsten kommt.</a:t>
            </a:r>
          </a:p>
        </p:txBody>
      </p:sp>
    </p:spTree>
    <p:extLst>
      <p:ext uri="{BB962C8B-B14F-4D97-AF65-F5344CB8AC3E}">
        <p14:creationId xmlns:p14="http://schemas.microsoft.com/office/powerpoint/2010/main" val="2096502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r>
              <a:t>z.B. wenn sie Kollegen sagen „ den Rest kannst du löschen“, dann versteht er es, da er den Kontext kennt.</a:t>
            </a:r>
          </a:p>
        </p:txBody>
      </p:sp>
    </p:spTree>
    <p:extLst>
      <p:ext uri="{BB962C8B-B14F-4D97-AF65-F5344CB8AC3E}">
        <p14:creationId xmlns:p14="http://schemas.microsoft.com/office/powerpoint/2010/main" val="3224631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Here I show the demo with command line and file for the application “Hello world” </a:t>
            </a:r>
          </a:p>
        </p:txBody>
      </p:sp>
      <p:sp>
        <p:nvSpPr>
          <p:cNvPr id="4" name="Slide Number Placeholder 3"/>
          <p:cNvSpPr>
            <a:spLocks noGrp="1"/>
          </p:cNvSpPr>
          <p:nvPr>
            <p:ph type="sldNum" sz="quarter" idx="10"/>
          </p:nvPr>
        </p:nvSpPr>
        <p:spPr/>
        <p:txBody>
          <a:bodyPr/>
          <a:lstStyle/>
          <a:p>
            <a:fld id="{219CC2FD-B32F-4992-A15B-F95E2E35C81B}" type="slidenum">
              <a:rPr lang="en-GB" smtClean="0"/>
              <a:pPr/>
              <a:t>17</a:t>
            </a:fld>
            <a:endParaRPr lang="en-GB" dirty="0"/>
          </a:p>
        </p:txBody>
      </p:sp>
    </p:spTree>
    <p:extLst>
      <p:ext uri="{BB962C8B-B14F-4D97-AF65-F5344CB8AC3E}">
        <p14:creationId xmlns:p14="http://schemas.microsoft.com/office/powerpoint/2010/main" val="2723582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1" kern="1200" dirty="0">
                <a:solidFill>
                  <a:schemeClr val="tx1"/>
                </a:solidFill>
                <a:effectLst/>
                <a:latin typeface="Verdana" pitchFamily="34" charset="0"/>
                <a:ea typeface="Verdana" pitchFamily="34" charset="0"/>
                <a:cs typeface="Verdana" pitchFamily="34" charset="0"/>
              </a:rPr>
              <a:t>START DRAWING DIAGRAM ON THE SIDE SCREEN!</a:t>
            </a:r>
          </a:p>
          <a:p>
            <a:endParaRPr lang="en-US" sz="2000" b="1" i="1" kern="1200" dirty="0">
              <a:solidFill>
                <a:schemeClr val="tx1"/>
              </a:solidFill>
              <a:effectLst/>
              <a:latin typeface="Verdana" pitchFamily="34" charset="0"/>
              <a:ea typeface="Verdana" pitchFamily="34" charset="0"/>
              <a:cs typeface="Verdana" pitchFamily="34" charset="0"/>
            </a:endParaRPr>
          </a:p>
          <a:p>
            <a:r>
              <a:rPr lang="en-US" sz="1600" b="1" i="0" kern="1200" dirty="0">
                <a:solidFill>
                  <a:schemeClr val="tx1"/>
                </a:solidFill>
                <a:effectLst/>
                <a:latin typeface="Verdana" pitchFamily="34" charset="0"/>
                <a:ea typeface="Verdana" pitchFamily="34" charset="0"/>
                <a:cs typeface="Verdana" pitchFamily="34" charset="0"/>
              </a:rPr>
              <a:t>he Physical Level</a:t>
            </a:r>
            <a:endParaRPr lang="en-US" sz="1600" b="0" i="0" kern="1200" dirty="0">
              <a:solidFill>
                <a:schemeClr val="tx1"/>
              </a:solidFill>
              <a:effectLst/>
              <a:latin typeface="Verdana" pitchFamily="34" charset="0"/>
              <a:ea typeface="Verdana" pitchFamily="34" charset="0"/>
              <a:cs typeface="Verdana" pitchFamily="34" charset="0"/>
            </a:endParaRPr>
          </a:p>
          <a:p>
            <a:r>
              <a:rPr lang="en-US" sz="1600" b="0" i="0" kern="1200" dirty="0">
                <a:solidFill>
                  <a:schemeClr val="tx1"/>
                </a:solidFill>
                <a:effectLst/>
                <a:latin typeface="Verdana" pitchFamily="34" charset="0"/>
                <a:ea typeface="Verdana" pitchFamily="34" charset="0"/>
                <a:cs typeface="Verdana" pitchFamily="34" charset="0"/>
              </a:rPr>
              <a:t>In terms of physical phenomena, it all just boils down to </a:t>
            </a:r>
            <a:r>
              <a:rPr lang="en-US" sz="1600" b="1" i="0" kern="1200" dirty="0">
                <a:solidFill>
                  <a:schemeClr val="tx1"/>
                </a:solidFill>
                <a:effectLst/>
                <a:latin typeface="Verdana" pitchFamily="34" charset="0"/>
                <a:ea typeface="Verdana" pitchFamily="34" charset="0"/>
                <a:cs typeface="Verdana" pitchFamily="34" charset="0"/>
              </a:rPr>
              <a:t>voltages</a:t>
            </a:r>
            <a:r>
              <a:rPr lang="en-US" sz="1600" b="0" i="0" kern="1200" dirty="0">
                <a:solidFill>
                  <a:schemeClr val="tx1"/>
                </a:solidFill>
                <a:effectLst/>
                <a:latin typeface="Verdana" pitchFamily="34" charset="0"/>
                <a:ea typeface="Verdana" pitchFamily="34" charset="0"/>
                <a:cs typeface="Verdana" pitchFamily="34" charset="0"/>
              </a:rPr>
              <a:t> </a:t>
            </a:r>
            <a:r>
              <a:rPr lang="en-US" sz="1600" b="1" i="0" kern="1200" dirty="0">
                <a:solidFill>
                  <a:schemeClr val="tx1"/>
                </a:solidFill>
                <a:effectLst/>
                <a:latin typeface="Verdana" pitchFamily="34" charset="0"/>
                <a:ea typeface="Verdana" pitchFamily="34" charset="0"/>
                <a:cs typeface="Verdana" pitchFamily="34" charset="0"/>
              </a:rPr>
              <a:t>[1]</a:t>
            </a:r>
            <a:r>
              <a:rPr lang="en-US" sz="1600" b="0" i="0" kern="1200" dirty="0">
                <a:solidFill>
                  <a:schemeClr val="tx1"/>
                </a:solidFill>
                <a:effectLst/>
                <a:latin typeface="Verdana" pitchFamily="34" charset="0"/>
                <a:ea typeface="Verdana" pitchFamily="34" charset="0"/>
                <a:cs typeface="Verdana" pitchFamily="34" charset="0"/>
              </a:rPr>
              <a:t>. In the field of electronic circuits, there's a particular handy device called a "</a:t>
            </a:r>
            <a:r>
              <a:rPr lang="en-US" sz="1600" b="1" i="0" kern="1200" dirty="0">
                <a:solidFill>
                  <a:schemeClr val="tx1"/>
                </a:solidFill>
                <a:effectLst/>
                <a:latin typeface="Verdana" pitchFamily="34" charset="0"/>
                <a:ea typeface="Verdana" pitchFamily="34" charset="0"/>
                <a:cs typeface="Verdana" pitchFamily="34" charset="0"/>
              </a:rPr>
              <a:t>transistor</a:t>
            </a:r>
            <a:r>
              <a:rPr lang="en-US" sz="1600" b="0" i="0" kern="1200" dirty="0">
                <a:solidFill>
                  <a:schemeClr val="tx1"/>
                </a:solidFill>
                <a:effectLst/>
                <a:latin typeface="Verdana" pitchFamily="34" charset="0"/>
                <a:ea typeface="Verdana" pitchFamily="34" charset="0"/>
                <a:cs typeface="Verdana" pitchFamily="34" charset="0"/>
              </a:rPr>
              <a:t>" that basically allows you to control voltages by means of other voltages— it's an electronic switch, essentially.</a:t>
            </a:r>
          </a:p>
          <a:p>
            <a:endParaRPr lang="en-US" sz="1600" b="0" i="0" kern="1200" dirty="0">
              <a:solidFill>
                <a:schemeClr val="tx1"/>
              </a:solidFill>
              <a:effectLst/>
              <a:latin typeface="Verdana" pitchFamily="34" charset="0"/>
              <a:ea typeface="Verdana" pitchFamily="34" charset="0"/>
              <a:cs typeface="Verdana" pitchFamily="34" charset="0"/>
            </a:endParaRPr>
          </a:p>
          <a:p>
            <a:r>
              <a:rPr lang="en-US" sz="1600" b="1" i="0" kern="1200" dirty="0">
                <a:solidFill>
                  <a:schemeClr val="tx1"/>
                </a:solidFill>
                <a:effectLst/>
                <a:latin typeface="Verdana" pitchFamily="34" charset="0"/>
                <a:ea typeface="Verdana" pitchFamily="34" charset="0"/>
                <a:cs typeface="Verdana" pitchFamily="34" charset="0"/>
              </a:rPr>
              <a:t>Transistors[2] have three "terminals" that you can attach wires to, labeled "G", "S", and "D". If you apply a high voltage to the "G" terminal, the "S" and "D" terminals are electrically connected together and allow electric current to flow through. </a:t>
            </a:r>
            <a:r>
              <a:rPr lang="en-US" sz="1600" b="0" i="0" kern="1200" dirty="0">
                <a:solidFill>
                  <a:schemeClr val="tx1"/>
                </a:solidFill>
                <a:effectLst/>
                <a:latin typeface="Verdana" pitchFamily="34" charset="0"/>
                <a:ea typeface="Verdana" pitchFamily="34" charset="0"/>
                <a:cs typeface="Verdana" pitchFamily="34" charset="0"/>
              </a:rPr>
              <a:t>But if the "G" terminal has a low voltage, the "S" and "D" terminals are electrically disconnected </a:t>
            </a:r>
            <a:r>
              <a:rPr lang="en-US" sz="1600" b="1" i="0" kern="1200" dirty="0">
                <a:solidFill>
                  <a:schemeClr val="tx1"/>
                </a:solidFill>
                <a:effectLst/>
                <a:latin typeface="Verdana" pitchFamily="34" charset="0"/>
                <a:ea typeface="Verdana" pitchFamily="34" charset="0"/>
                <a:cs typeface="Verdana" pitchFamily="34" charset="0"/>
              </a:rPr>
              <a:t>[3]</a:t>
            </a:r>
            <a:r>
              <a:rPr lang="en-US" sz="1600" b="0" i="0" kern="1200" dirty="0">
                <a:solidFill>
                  <a:schemeClr val="tx1"/>
                </a:solidFill>
                <a:effectLst/>
                <a:latin typeface="Verdana" pitchFamily="34" charset="0"/>
                <a:ea typeface="Verdana" pitchFamily="34" charset="0"/>
                <a:cs typeface="Verdana" pitchFamily="34" charset="0"/>
              </a:rPr>
              <a:t>. It should be simple to imagine that, using this "</a:t>
            </a:r>
            <a:r>
              <a:rPr lang="en-US" sz="1600" b="1" i="0" kern="1200" dirty="0">
                <a:solidFill>
                  <a:schemeClr val="tx1"/>
                </a:solidFill>
                <a:effectLst/>
                <a:latin typeface="Verdana" pitchFamily="34" charset="0"/>
                <a:ea typeface="Verdana" pitchFamily="34" charset="0"/>
                <a:cs typeface="Verdana" pitchFamily="34" charset="0"/>
              </a:rPr>
              <a:t>transistor" device, you can build a circuit that uses voltages to manipulate other voltages. </a:t>
            </a:r>
            <a:r>
              <a:rPr lang="en-US" sz="1600" b="0" i="0" kern="1200" dirty="0">
                <a:solidFill>
                  <a:schemeClr val="tx1"/>
                </a:solidFill>
                <a:effectLst/>
                <a:latin typeface="Verdana" pitchFamily="34" charset="0"/>
                <a:ea typeface="Verdana" pitchFamily="34" charset="0"/>
                <a:cs typeface="Verdana" pitchFamily="34" charset="0"/>
              </a:rPr>
              <a:t>You can do this by systematically selecting parts of the circuit to connect or disconnect from each other by using transistors, which causes changes in voltage that affect </a:t>
            </a:r>
            <a:r>
              <a:rPr lang="en-US" sz="1600" b="0" i="1" kern="1200" dirty="0">
                <a:solidFill>
                  <a:schemeClr val="tx1"/>
                </a:solidFill>
                <a:effectLst/>
                <a:latin typeface="Verdana" pitchFamily="34" charset="0"/>
                <a:ea typeface="Verdana" pitchFamily="34" charset="0"/>
                <a:cs typeface="Verdana" pitchFamily="34" charset="0"/>
              </a:rPr>
              <a:t>other</a:t>
            </a:r>
            <a:r>
              <a:rPr lang="en-US" sz="1600" b="0" i="0" kern="1200" dirty="0">
                <a:solidFill>
                  <a:schemeClr val="tx1"/>
                </a:solidFill>
                <a:effectLst/>
                <a:latin typeface="Verdana" pitchFamily="34" charset="0"/>
                <a:ea typeface="Verdana" pitchFamily="34" charset="0"/>
                <a:cs typeface="Verdana" pitchFamily="34" charset="0"/>
              </a:rPr>
              <a:t> transistors, and so on.</a:t>
            </a:r>
          </a:p>
          <a:p>
            <a:r>
              <a:rPr lang="en-US" sz="1600" b="1" i="0" kern="1200" dirty="0">
                <a:solidFill>
                  <a:schemeClr val="tx1"/>
                </a:solidFill>
                <a:effectLst/>
                <a:latin typeface="Verdana" pitchFamily="34" charset="0"/>
                <a:ea typeface="Verdana" pitchFamily="34" charset="0"/>
                <a:cs typeface="Verdana" pitchFamily="34" charset="0"/>
              </a:rPr>
              <a:t>[1]</a:t>
            </a:r>
            <a:r>
              <a:rPr lang="en-US" sz="1600" b="0" i="0" kern="1200" dirty="0">
                <a:solidFill>
                  <a:schemeClr val="tx1"/>
                </a:solidFill>
                <a:effectLst/>
                <a:latin typeface="Verdana" pitchFamily="34" charset="0"/>
                <a:ea typeface="Verdana" pitchFamily="34" charset="0"/>
                <a:cs typeface="Verdana" pitchFamily="34" charset="0"/>
              </a:rPr>
              <a:t> I hope you paid attention in whatever introductory EM physics class you took, if any. But on the off chance that you didn't take such a class, or you fell asleep in it, a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voltage</a:t>
            </a:r>
            <a:r>
              <a:rPr lang="en-US" sz="1600" b="0" i="0" kern="1200" dirty="0">
                <a:solidFill>
                  <a:schemeClr val="tx1"/>
                </a:solidFill>
                <a:effectLst/>
                <a:latin typeface="Verdana" pitchFamily="34" charset="0"/>
                <a:ea typeface="Verdana" pitchFamily="34" charset="0"/>
                <a:cs typeface="Verdana" pitchFamily="34" charset="0"/>
              </a:rPr>
              <a:t>" (</a:t>
            </a:r>
            <a:r>
              <a:rPr lang="en-US" sz="1600" b="1" i="0" kern="1200" dirty="0">
                <a:solidFill>
                  <a:schemeClr val="tx1"/>
                </a:solidFill>
                <a:effectLst/>
                <a:latin typeface="Verdana" pitchFamily="34" charset="0"/>
                <a:ea typeface="Verdana" pitchFamily="34" charset="0"/>
                <a:cs typeface="Verdana" pitchFamily="34" charset="0"/>
              </a:rPr>
              <a:t>is the difference in </a:t>
            </a:r>
            <a:r>
              <a:rPr lang="en-US" sz="1600" b="1" i="0" u="none" strike="noStrike" kern="1200" dirty="0">
                <a:solidFill>
                  <a:schemeClr val="tx1"/>
                </a:solidFill>
                <a:effectLst/>
                <a:latin typeface="Verdana" pitchFamily="34" charset="0"/>
                <a:ea typeface="Verdana" pitchFamily="34" charset="0"/>
                <a:cs typeface="Verdana" pitchFamily="34" charset="0"/>
                <a:hlinkClick r:id="rId4" tooltip="Electric potential"/>
              </a:rPr>
              <a:t>electric potential</a:t>
            </a:r>
            <a:r>
              <a:rPr lang="en-US" sz="1600" b="1" i="0" kern="1200" dirty="0">
                <a:solidFill>
                  <a:schemeClr val="tx1"/>
                </a:solidFill>
                <a:effectLst/>
                <a:latin typeface="Verdana" pitchFamily="34" charset="0"/>
                <a:ea typeface="Verdana" pitchFamily="34" charset="0"/>
                <a:cs typeface="Verdana" pitchFamily="34" charset="0"/>
              </a:rPr>
              <a:t> between two points</a:t>
            </a:r>
            <a:r>
              <a:rPr lang="en-US" sz="1600" b="0" i="0" kern="1200" dirty="0">
                <a:solidFill>
                  <a:schemeClr val="tx1"/>
                </a:solidFill>
                <a:effectLst/>
                <a:latin typeface="Verdana" pitchFamily="34" charset="0"/>
                <a:ea typeface="Verdana" pitchFamily="34" charset="0"/>
                <a:cs typeface="Verdana" pitchFamily="34" charset="0"/>
              </a:rPr>
              <a:t>)is really just a particular way of measuring </a:t>
            </a:r>
            <a:r>
              <a:rPr lang="en-US" sz="1600" b="1" i="0" kern="1200" dirty="0">
                <a:solidFill>
                  <a:schemeClr val="tx1"/>
                </a:solidFill>
                <a:effectLst/>
                <a:latin typeface="Verdana" pitchFamily="34" charset="0"/>
                <a:ea typeface="Verdana" pitchFamily="34" charset="0"/>
                <a:cs typeface="Verdana" pitchFamily="34" charset="0"/>
              </a:rPr>
              <a:t>electrical potential energy</a:t>
            </a:r>
            <a:r>
              <a:rPr lang="en-US" sz="1600" b="0" i="0" kern="1200" dirty="0">
                <a:solidFill>
                  <a:schemeClr val="tx1"/>
                </a:solidFill>
                <a:effectLst/>
                <a:latin typeface="Verdana" pitchFamily="34" charset="0"/>
                <a:ea typeface="Verdana" pitchFamily="34" charset="0"/>
                <a:cs typeface="Verdana" pitchFamily="34" charset="0"/>
              </a:rPr>
              <a:t> that results from placing an electrical charge in a particular location in an electric field. A "high voltage" means that there is high </a:t>
            </a:r>
            <a:r>
              <a:rPr lang="en-US" sz="1600" b="1" i="0" kern="1200" dirty="0">
                <a:solidFill>
                  <a:schemeClr val="tx1"/>
                </a:solidFill>
                <a:effectLst/>
                <a:latin typeface="Verdana" pitchFamily="34" charset="0"/>
                <a:ea typeface="Verdana" pitchFamily="34" charset="0"/>
                <a:cs typeface="Verdana" pitchFamily="34" charset="0"/>
              </a:rPr>
              <a:t>electrical potential energy per unit of electric charge</a:t>
            </a:r>
            <a:r>
              <a:rPr lang="en-US" sz="1600" b="0" i="0" kern="1200" dirty="0">
                <a:solidFill>
                  <a:schemeClr val="tx1"/>
                </a:solidFill>
                <a:effectLst/>
                <a:latin typeface="Verdana" pitchFamily="34" charset="0"/>
                <a:ea typeface="Verdana" pitchFamily="34" charset="0"/>
                <a:cs typeface="Verdana" pitchFamily="34" charset="0"/>
              </a:rPr>
              <a:t>. If you </a:t>
            </a:r>
            <a:r>
              <a:rPr lang="en-US" sz="1600" b="0" i="1" kern="1200" dirty="0">
                <a:solidFill>
                  <a:schemeClr val="tx1"/>
                </a:solidFill>
                <a:effectLst/>
                <a:latin typeface="Verdana" pitchFamily="34" charset="0"/>
                <a:ea typeface="Verdana" pitchFamily="34" charset="0"/>
                <a:cs typeface="Verdana" pitchFamily="34" charset="0"/>
              </a:rPr>
              <a:t>still</a:t>
            </a:r>
            <a:r>
              <a:rPr lang="en-US" sz="1600" b="0" i="0" kern="1200" dirty="0">
                <a:solidFill>
                  <a:schemeClr val="tx1"/>
                </a:solidFill>
                <a:effectLst/>
                <a:latin typeface="Verdana" pitchFamily="34" charset="0"/>
                <a:ea typeface="Verdana" pitchFamily="34" charset="0"/>
                <a:cs typeface="Verdana" pitchFamily="34" charset="0"/>
              </a:rPr>
              <a:t> have no idea what I'm talking about, just think of "high voltage" as </a:t>
            </a:r>
            <a:r>
              <a:rPr lang="en-US" sz="1600" b="0" i="1" kern="1200" dirty="0">
                <a:solidFill>
                  <a:schemeClr val="tx1"/>
                </a:solidFill>
                <a:effectLst/>
                <a:latin typeface="Verdana" pitchFamily="34" charset="0"/>
                <a:ea typeface="Verdana" pitchFamily="34" charset="0"/>
                <a:cs typeface="Verdana" pitchFamily="34" charset="0"/>
              </a:rPr>
              <a:t>very roughly</a:t>
            </a:r>
            <a:r>
              <a:rPr lang="en-US" sz="1600" b="0" i="0" kern="1200" dirty="0">
                <a:solidFill>
                  <a:schemeClr val="tx1"/>
                </a:solidFill>
                <a:effectLst/>
                <a:latin typeface="Verdana" pitchFamily="34" charset="0"/>
                <a:ea typeface="Verdana" pitchFamily="34" charset="0"/>
                <a:cs typeface="Verdana" pitchFamily="34" charset="0"/>
              </a:rPr>
              <a:t> meaning "high energy"!</a:t>
            </a:r>
          </a:p>
          <a:p>
            <a:r>
              <a:rPr lang="en-US" sz="1600" b="1" i="0" kern="1200" dirty="0">
                <a:solidFill>
                  <a:schemeClr val="tx1"/>
                </a:solidFill>
                <a:effectLst/>
                <a:latin typeface="Verdana" pitchFamily="34" charset="0"/>
                <a:ea typeface="Verdana" pitchFamily="34" charset="0"/>
                <a:cs typeface="Verdana" pitchFamily="34" charset="0"/>
              </a:rPr>
              <a:t>[2]</a:t>
            </a:r>
            <a:r>
              <a:rPr lang="en-US" sz="1600" b="0" i="0" kern="1200" dirty="0">
                <a:solidFill>
                  <a:schemeClr val="tx1"/>
                </a:solidFill>
                <a:effectLst/>
                <a:latin typeface="Verdana" pitchFamily="34" charset="0"/>
                <a:ea typeface="Verdana" pitchFamily="34" charset="0"/>
                <a:cs typeface="Verdana" pitchFamily="34" charset="0"/>
              </a:rPr>
              <a:t> Specifically in the example I give here, we're talking about a particular type of transistor called a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MOSFET</a:t>
            </a:r>
            <a:r>
              <a:rPr lang="en-US" sz="1600" b="0" i="0" kern="1200" dirty="0">
                <a:solidFill>
                  <a:schemeClr val="tx1"/>
                </a:solidFill>
                <a:effectLst/>
                <a:latin typeface="Verdana" pitchFamily="34" charset="0"/>
                <a:ea typeface="Verdana" pitchFamily="34" charset="0"/>
                <a:cs typeface="Verdana" pitchFamily="34" charset="0"/>
              </a:rPr>
              <a:t>".</a:t>
            </a:r>
          </a:p>
          <a:p>
            <a:r>
              <a:rPr lang="en-US" sz="1600" b="1" i="0" kern="1200" dirty="0">
                <a:solidFill>
                  <a:schemeClr val="tx1"/>
                </a:solidFill>
                <a:effectLst/>
                <a:latin typeface="Verdana" pitchFamily="34" charset="0"/>
                <a:ea typeface="Verdana" pitchFamily="34" charset="0"/>
                <a:cs typeface="Verdana" pitchFamily="34" charset="0"/>
              </a:rPr>
              <a:t>[3]</a:t>
            </a:r>
            <a:r>
              <a:rPr lang="en-US" sz="1600" b="0" i="0" kern="1200" dirty="0">
                <a:solidFill>
                  <a:schemeClr val="tx1"/>
                </a:solidFill>
                <a:effectLst/>
                <a:latin typeface="Verdana" pitchFamily="34" charset="0"/>
                <a:ea typeface="Verdana" pitchFamily="34" charset="0"/>
                <a:cs typeface="Verdana" pitchFamily="34" charset="0"/>
              </a:rPr>
              <a:t> This is an enormous oversimplification of the </a:t>
            </a:r>
            <a:r>
              <a:rPr lang="en-US" sz="1600" b="0" i="0" u="none" strike="noStrike" kern="1200" dirty="0">
                <a:solidFill>
                  <a:schemeClr val="tx1"/>
                </a:solidFill>
                <a:effectLst/>
                <a:latin typeface="Verdana" pitchFamily="34" charset="0"/>
                <a:ea typeface="Verdana" pitchFamily="34" charset="0"/>
                <a:cs typeface="Verdana" pitchFamily="34" charset="0"/>
                <a:hlinkClick r:id="rId6"/>
              </a:rPr>
              <a:t>physical equations that describe how MOSFETs actually work</a:t>
            </a:r>
            <a:r>
              <a:rPr lang="en-US" sz="1600" b="0" i="0" kern="1200" dirty="0">
                <a:solidFill>
                  <a:schemeClr val="tx1"/>
                </a:solidFill>
                <a:effectLst/>
                <a:latin typeface="Verdana" pitchFamily="34" charset="0"/>
                <a:ea typeface="Verdana" pitchFamily="34" charset="0"/>
                <a:cs typeface="Verdana" pitchFamily="34" charset="0"/>
              </a:rPr>
              <a:t>, but the "voltage switch" idea is a useful one for conceptualizing how we build circuits that take advantage of these things</a:t>
            </a:r>
          </a:p>
          <a:p>
            <a:endParaRPr lang="en-US" sz="1600" b="0" i="0" kern="1200" dirty="0">
              <a:solidFill>
                <a:schemeClr val="tx1"/>
              </a:solidFill>
              <a:effectLst/>
              <a:latin typeface="Verdana" pitchFamily="34" charset="0"/>
              <a:ea typeface="Verdana" pitchFamily="34" charset="0"/>
              <a:cs typeface="Verdana" pitchFamily="34" charset="0"/>
            </a:endParaRPr>
          </a:p>
          <a:p>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20</a:t>
            </a:fld>
            <a:endParaRPr lang="en-GB" dirty="0"/>
          </a:p>
        </p:txBody>
      </p:sp>
    </p:spTree>
    <p:extLst>
      <p:ext uri="{BB962C8B-B14F-4D97-AF65-F5344CB8AC3E}">
        <p14:creationId xmlns:p14="http://schemas.microsoft.com/office/powerpoint/2010/main" val="29310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Now for the next layer of abstraction. At the most basic level in a computer (or any other digital device, really), we can "pretend" that something carrying a high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truth</a:t>
            </a:r>
            <a:r>
              <a:rPr lang="en-US" sz="1600" b="0" i="0" kern="1200" dirty="0">
                <a:solidFill>
                  <a:schemeClr val="tx1"/>
                </a:solidFill>
                <a:effectLst/>
                <a:latin typeface="Verdana" pitchFamily="34" charset="0"/>
                <a:ea typeface="Verdana" pitchFamily="34" charset="0"/>
                <a:cs typeface="Verdana" pitchFamily="34" charset="0"/>
              </a:rPr>
              <a:t>", and something carrying a low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falsehood</a:t>
            </a:r>
            <a:r>
              <a:rPr lang="en-US" sz="1600" b="0" i="0" kern="1200" dirty="0">
                <a:solidFill>
                  <a:schemeClr val="tx1"/>
                </a:solidFill>
                <a:effectLst/>
                <a:latin typeface="Verdana" pitchFamily="34" charset="0"/>
                <a:ea typeface="Verdana" pitchFamily="34" charset="0"/>
                <a:cs typeface="Verdana" pitchFamily="34" charset="0"/>
              </a:rPr>
              <a:t>". We can use those transistor circuits we built in the prior "physical" level to create devices called "</a:t>
            </a:r>
            <a:r>
              <a:rPr lang="en-US" sz="1600" b="1" i="0" kern="1200" dirty="0">
                <a:solidFill>
                  <a:schemeClr val="tx1"/>
                </a:solidFill>
                <a:effectLst/>
                <a:latin typeface="Verdana" pitchFamily="34" charset="0"/>
                <a:ea typeface="Verdana" pitchFamily="34" charset="0"/>
                <a:cs typeface="Verdana" pitchFamily="34" charset="0"/>
              </a:rPr>
              <a:t>logic gates</a:t>
            </a:r>
            <a:r>
              <a:rPr lang="en-US" sz="1600" b="0" i="0" kern="1200" dirty="0">
                <a:solidFill>
                  <a:schemeClr val="tx1"/>
                </a:solidFill>
                <a:effectLst/>
                <a:latin typeface="Verdana" pitchFamily="34" charset="0"/>
                <a:ea typeface="Verdana" pitchFamily="34" charset="0"/>
                <a:cs typeface="Verdana" pitchFamily="34" charset="0"/>
              </a:rPr>
              <a:t>". These are just physical devices that represent the ideas of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logical AND</a:t>
            </a:r>
            <a:r>
              <a:rPr lang="en-US" sz="1600" b="0" i="0" kern="1200" dirty="0">
                <a:solidFill>
                  <a:schemeClr val="tx1"/>
                </a:solidFill>
                <a:effectLst/>
                <a:latin typeface="Verdana" pitchFamily="34" charset="0"/>
                <a:ea typeface="Verdana" pitchFamily="34" charset="0"/>
                <a:cs typeface="Verdana" pitchFamily="34" charset="0"/>
              </a:rPr>
              <a:t>", "</a:t>
            </a:r>
            <a:r>
              <a:rPr lang="en-US" sz="1600" b="1" i="0" u="none" strike="noStrike" kern="1200" dirty="0">
                <a:solidFill>
                  <a:schemeClr val="tx1"/>
                </a:solidFill>
                <a:effectLst/>
                <a:latin typeface="Verdana" pitchFamily="34" charset="0"/>
                <a:ea typeface="Verdana" pitchFamily="34" charset="0"/>
                <a:cs typeface="Verdana" pitchFamily="34" charset="0"/>
                <a:hlinkClick r:id="rId4"/>
              </a:rPr>
              <a:t>logical OR</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logical NOT</a:t>
            </a:r>
            <a:r>
              <a:rPr lang="en-US" sz="1600" b="0" i="0" kern="1200" dirty="0">
                <a:solidFill>
                  <a:schemeClr val="tx1"/>
                </a:solidFill>
                <a:effectLst/>
                <a:latin typeface="Verdana" pitchFamily="34" charset="0"/>
                <a:ea typeface="Verdana" pitchFamily="34" charset="0"/>
                <a:cs typeface="Verdana" pitchFamily="34" charset="0"/>
              </a:rPr>
              <a:t>"— equivalent to what you'd find in basic mathematical logic, except now in physical form (being made out of transistors) rather than just existing on paper in the form of a logic equation.</a:t>
            </a:r>
          </a:p>
          <a:p>
            <a:r>
              <a:rPr lang="en-US" sz="1800" b="1" i="0" kern="1200" dirty="0">
                <a:solidFill>
                  <a:srgbClr val="C00000"/>
                </a:solidFill>
                <a:effectLst/>
                <a:latin typeface="Verdana" pitchFamily="34" charset="0"/>
                <a:ea typeface="Verdana" pitchFamily="34" charset="0"/>
                <a:cs typeface="Verdana" pitchFamily="34" charset="0"/>
              </a:rPr>
              <a:t>VCC</a:t>
            </a:r>
            <a:r>
              <a:rPr lang="en-US" sz="1800" b="1" i="0" kern="1200" baseline="0" dirty="0">
                <a:solidFill>
                  <a:srgbClr val="C00000"/>
                </a:solidFill>
                <a:effectLst/>
                <a:latin typeface="Verdana" pitchFamily="34" charset="0"/>
                <a:ea typeface="Verdana" pitchFamily="34" charset="0"/>
                <a:cs typeface="Verdana" pitchFamily="34" charset="0"/>
              </a:rPr>
              <a:t> - battery</a:t>
            </a:r>
            <a:endParaRPr lang="en-US" sz="1800" b="1" i="0" kern="1200" dirty="0">
              <a:solidFill>
                <a:srgbClr val="C00000"/>
              </a:solidFill>
              <a:effectLst/>
              <a:latin typeface="Verdana" pitchFamily="34" charset="0"/>
              <a:ea typeface="Verdana" pitchFamily="34" charset="0"/>
              <a:cs typeface="Verdana" pitchFamily="34" charset="0"/>
            </a:endParaRPr>
          </a:p>
          <a:p>
            <a:r>
              <a:rPr lang="en-US" sz="1600" b="0" i="1" kern="1200" dirty="0">
                <a:solidFill>
                  <a:schemeClr val="tx1"/>
                </a:solidFill>
                <a:effectLst/>
                <a:latin typeface="Verdana" pitchFamily="34" charset="0"/>
                <a:ea typeface="Verdana" pitchFamily="34" charset="0"/>
                <a:cs typeface="Verdana" pitchFamily="34" charset="0"/>
              </a:rPr>
              <a:t>These are diagrams (that I stole from Wikipedia) of some possible ways we can construct logical AND, OR, and NOT gates using transistors. The double blue lines represent transistors, and the squiggly lines represent </a:t>
            </a:r>
            <a:r>
              <a:rPr lang="en-US" sz="1600" b="0" i="1" u="none" strike="noStrike" kern="1200" dirty="0">
                <a:solidFill>
                  <a:schemeClr val="tx1"/>
                </a:solidFill>
                <a:effectLst/>
                <a:latin typeface="Verdana" pitchFamily="34" charset="0"/>
                <a:ea typeface="Verdana" pitchFamily="34" charset="0"/>
                <a:cs typeface="Verdana" pitchFamily="34" charset="0"/>
                <a:hlinkClick r:id="rId6"/>
              </a:rPr>
              <a:t>resistors</a:t>
            </a:r>
            <a:r>
              <a:rPr lang="en-US" sz="1600" b="0" i="1" kern="1200" dirty="0">
                <a:solidFill>
                  <a:schemeClr val="tx1"/>
                </a:solidFill>
                <a:effectLst/>
                <a:latin typeface="Verdana" pitchFamily="34" charset="0"/>
                <a:ea typeface="Verdana" pitchFamily="34" charset="0"/>
                <a:cs typeface="Verdana" pitchFamily="34" charset="0"/>
              </a:rPr>
              <a:t>. So, for instance, in the NOT device, if we apply a high voltage (“true”)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low voltage (“false”), and if we apply a low voltage (“false”)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high voltage (“true”). Essentially, this is logical NOT in circuit form.</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21</a:t>
            </a:fld>
            <a:endParaRPr lang="en-GB" dirty="0"/>
          </a:p>
        </p:txBody>
      </p:sp>
    </p:spTree>
    <p:extLst>
      <p:ext uri="{BB962C8B-B14F-4D97-AF65-F5344CB8AC3E}">
        <p14:creationId xmlns:p14="http://schemas.microsoft.com/office/powerpoint/2010/main" val="673450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Now for the next layer of abstraction. At the most basic level in a computer (or any other digital device, really), we can "pretend" that something carrying a high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truth</a:t>
            </a:r>
            <a:r>
              <a:rPr lang="en-US" sz="1600" b="0" i="0" kern="1200" dirty="0">
                <a:solidFill>
                  <a:schemeClr val="tx1"/>
                </a:solidFill>
                <a:effectLst/>
                <a:latin typeface="Verdana" pitchFamily="34" charset="0"/>
                <a:ea typeface="Verdana" pitchFamily="34" charset="0"/>
                <a:cs typeface="Verdana" pitchFamily="34" charset="0"/>
              </a:rPr>
              <a:t>", and something carrying a low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falsehood</a:t>
            </a:r>
            <a:r>
              <a:rPr lang="en-US" sz="1600" b="0" i="0" kern="1200" dirty="0">
                <a:solidFill>
                  <a:schemeClr val="tx1"/>
                </a:solidFill>
                <a:effectLst/>
                <a:latin typeface="Verdana" pitchFamily="34" charset="0"/>
                <a:ea typeface="Verdana" pitchFamily="34" charset="0"/>
                <a:cs typeface="Verdana" pitchFamily="34" charset="0"/>
              </a:rPr>
              <a:t>". We can use those transistor circuits we built in the prior "physical" level to create devices called "</a:t>
            </a:r>
            <a:r>
              <a:rPr lang="en-US" sz="1600" b="1" i="0" kern="1200" dirty="0">
                <a:solidFill>
                  <a:schemeClr val="tx1"/>
                </a:solidFill>
                <a:effectLst/>
                <a:latin typeface="Verdana" pitchFamily="34" charset="0"/>
                <a:ea typeface="Verdana" pitchFamily="34" charset="0"/>
                <a:cs typeface="Verdana" pitchFamily="34" charset="0"/>
              </a:rPr>
              <a:t>logic gates</a:t>
            </a:r>
            <a:r>
              <a:rPr lang="en-US" sz="1600" b="0" i="0" kern="1200" dirty="0">
                <a:solidFill>
                  <a:schemeClr val="tx1"/>
                </a:solidFill>
                <a:effectLst/>
                <a:latin typeface="Verdana" pitchFamily="34" charset="0"/>
                <a:ea typeface="Verdana" pitchFamily="34" charset="0"/>
                <a:cs typeface="Verdana" pitchFamily="34" charset="0"/>
              </a:rPr>
              <a:t>". These are just physical devices that represent the ideas of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logical AND</a:t>
            </a:r>
            <a:r>
              <a:rPr lang="en-US" sz="1600" b="0" i="0" kern="1200" dirty="0">
                <a:solidFill>
                  <a:schemeClr val="tx1"/>
                </a:solidFill>
                <a:effectLst/>
                <a:latin typeface="Verdana" pitchFamily="34" charset="0"/>
                <a:ea typeface="Verdana" pitchFamily="34" charset="0"/>
                <a:cs typeface="Verdana" pitchFamily="34" charset="0"/>
              </a:rPr>
              <a:t>", "</a:t>
            </a:r>
            <a:r>
              <a:rPr lang="en-US" sz="1600" b="1" i="0" u="none" strike="noStrike" kern="1200" dirty="0">
                <a:solidFill>
                  <a:schemeClr val="tx1"/>
                </a:solidFill>
                <a:effectLst/>
                <a:latin typeface="Verdana" pitchFamily="34" charset="0"/>
                <a:ea typeface="Verdana" pitchFamily="34" charset="0"/>
                <a:cs typeface="Verdana" pitchFamily="34" charset="0"/>
                <a:hlinkClick r:id="rId4"/>
              </a:rPr>
              <a:t>logical OR</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logical NOT</a:t>
            </a:r>
            <a:r>
              <a:rPr lang="en-US" sz="1600" b="0" i="0" kern="1200" dirty="0">
                <a:solidFill>
                  <a:schemeClr val="tx1"/>
                </a:solidFill>
                <a:effectLst/>
                <a:latin typeface="Verdana" pitchFamily="34" charset="0"/>
                <a:ea typeface="Verdana" pitchFamily="34" charset="0"/>
                <a:cs typeface="Verdana" pitchFamily="34" charset="0"/>
              </a:rPr>
              <a:t>"— equivalent to what you'd find in basic mathematical logic, except now in physical form (being made out of transistors) rather than just existing on paper in the form of a logic equation.</a:t>
            </a:r>
          </a:p>
          <a:p>
            <a:r>
              <a:rPr lang="en-US" sz="1800" b="1" i="0" kern="1200" dirty="0">
                <a:solidFill>
                  <a:srgbClr val="C00000"/>
                </a:solidFill>
                <a:effectLst/>
                <a:latin typeface="Verdana" pitchFamily="34" charset="0"/>
                <a:ea typeface="Verdana" pitchFamily="34" charset="0"/>
                <a:cs typeface="Verdana" pitchFamily="34" charset="0"/>
              </a:rPr>
              <a:t>VCC</a:t>
            </a:r>
            <a:r>
              <a:rPr lang="en-US" sz="1800" b="1" i="0" kern="1200" baseline="0" dirty="0">
                <a:solidFill>
                  <a:srgbClr val="C00000"/>
                </a:solidFill>
                <a:effectLst/>
                <a:latin typeface="Verdana" pitchFamily="34" charset="0"/>
                <a:ea typeface="Verdana" pitchFamily="34" charset="0"/>
                <a:cs typeface="Verdana" pitchFamily="34" charset="0"/>
              </a:rPr>
              <a:t> - battery</a:t>
            </a:r>
            <a:endParaRPr lang="en-US" sz="1800" b="1" i="0" kern="1200" dirty="0">
              <a:solidFill>
                <a:srgbClr val="C00000"/>
              </a:solidFill>
              <a:effectLst/>
              <a:latin typeface="Verdana" pitchFamily="34" charset="0"/>
              <a:ea typeface="Verdana" pitchFamily="34" charset="0"/>
              <a:cs typeface="Verdana" pitchFamily="34" charset="0"/>
            </a:endParaRPr>
          </a:p>
          <a:p>
            <a:r>
              <a:rPr lang="en-US" sz="1600" b="0" i="1" kern="1200" dirty="0">
                <a:solidFill>
                  <a:schemeClr val="tx1"/>
                </a:solidFill>
                <a:effectLst/>
                <a:latin typeface="Verdana" pitchFamily="34" charset="0"/>
                <a:ea typeface="Verdana" pitchFamily="34" charset="0"/>
                <a:cs typeface="Verdana" pitchFamily="34" charset="0"/>
              </a:rPr>
              <a:t>These are diagrams (that I stole from Wikipedia) of some possible ways we can construct logical AND, OR, and NOT gates using transistors. The double blue lines represent transistors, and the squiggly lines represent </a:t>
            </a:r>
            <a:r>
              <a:rPr lang="en-US" sz="1600" b="0" i="1" u="none" strike="noStrike" kern="1200" dirty="0">
                <a:solidFill>
                  <a:schemeClr val="tx1"/>
                </a:solidFill>
                <a:effectLst/>
                <a:latin typeface="Verdana" pitchFamily="34" charset="0"/>
                <a:ea typeface="Verdana" pitchFamily="34" charset="0"/>
                <a:cs typeface="Verdana" pitchFamily="34" charset="0"/>
                <a:hlinkClick r:id="rId6"/>
              </a:rPr>
              <a:t>resistors</a:t>
            </a:r>
            <a:r>
              <a:rPr lang="en-US" sz="1600" b="0" i="1" kern="1200" dirty="0">
                <a:solidFill>
                  <a:schemeClr val="tx1"/>
                </a:solidFill>
                <a:effectLst/>
                <a:latin typeface="Verdana" pitchFamily="34" charset="0"/>
                <a:ea typeface="Verdana" pitchFamily="34" charset="0"/>
                <a:cs typeface="Verdana" pitchFamily="34" charset="0"/>
              </a:rPr>
              <a:t>. So, for instance, in the NOT device, if we apply a high voltage (“true”)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low voltage (“false”), and if we apply a low voltage (“false”)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high voltage (“true”). Essentially, this is logical NOT in circuit form.</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23</a:t>
            </a:fld>
            <a:endParaRPr lang="en-GB" dirty="0"/>
          </a:p>
        </p:txBody>
      </p:sp>
    </p:spTree>
    <p:extLst>
      <p:ext uri="{BB962C8B-B14F-4D97-AF65-F5344CB8AC3E}">
        <p14:creationId xmlns:p14="http://schemas.microsoft.com/office/powerpoint/2010/main" val="59025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pPr>
              <a:lnSpc>
                <a:spcPct val="90000"/>
              </a:lnSpc>
              <a:buClr>
                <a:srgbClr val="000000"/>
              </a:buClr>
              <a:buSzPct val="100000"/>
              <a:buChar char="-"/>
            </a:pPr>
            <a:r>
              <a:rPr lang="en-US" dirty="0"/>
              <a:t>Design a plan to solve a </a:t>
            </a:r>
            <a:r>
              <a:rPr lang="en-US" dirty="0" err="1"/>
              <a:t>problemComputers</a:t>
            </a:r>
            <a:r>
              <a:rPr lang="en-US" dirty="0"/>
              <a:t> only do what they are told to </a:t>
            </a:r>
            <a:r>
              <a:rPr lang="en-US" dirty="0" err="1"/>
              <a:t>doDemanding</a:t>
            </a:r>
            <a:r>
              <a:rPr lang="en-US" dirty="0"/>
              <a:t>, intellectual </a:t>
            </a:r>
            <a:r>
              <a:rPr lang="en-US" dirty="0" err="1"/>
              <a:t>activitySoftware</a:t>
            </a:r>
            <a:r>
              <a:rPr lang="en-US" dirty="0"/>
              <a:t> consists of data and commands: Data = Elements, which are processed by the program (</a:t>
            </a:r>
            <a:r>
              <a:rPr lang="en-US" dirty="0" err="1"/>
              <a:t>eg</a:t>
            </a:r>
            <a:r>
              <a:rPr lang="en-US" dirty="0"/>
              <a:t> numbers, texts)Commands: what is done with the data (</a:t>
            </a:r>
            <a:r>
              <a:rPr lang="en-US" dirty="0" err="1"/>
              <a:t>eg</a:t>
            </a:r>
            <a:r>
              <a:rPr lang="en-US" dirty="0"/>
              <a:t> add numbers, print text) Programming means designing a plan to solve a problem so completely and in detail that not only a human but also a computer can execute it. Computers are simple-minded, they just do what they are told to do, and follow these commands exactly. Computers can only handle a limited set of data and commands, yet almost infinitely complex applications can be assembled. Demanding, intellectual activity, similar to writers, anyone can write, but few can do well. Professional Goal IT Management - even if you do not program later, you have to understand how software works, how to lead programming teams, and how to evaluate software. A program consists of data (elements processed by program - e.g., numbers, text, images, videos) and commands (are operations performed on the data - e.g., adding numbers, printing images, etc.)</a:t>
            </a:r>
            <a:endParaRPr dirty="0"/>
          </a:p>
        </p:txBody>
      </p:sp>
    </p:spTree>
    <p:extLst>
      <p:ext uri="{BB962C8B-B14F-4D97-AF65-F5344CB8AC3E}">
        <p14:creationId xmlns:p14="http://schemas.microsoft.com/office/powerpoint/2010/main" val="3242232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Now for the next layer of abstraction. At the most basic level in a computer (or any other digital device, really), we can "pretend" that something carrying a high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truth</a:t>
            </a:r>
            <a:r>
              <a:rPr lang="en-US" sz="1600" b="0" i="0" kern="1200" dirty="0">
                <a:solidFill>
                  <a:schemeClr val="tx1"/>
                </a:solidFill>
                <a:effectLst/>
                <a:latin typeface="Verdana" pitchFamily="34" charset="0"/>
                <a:ea typeface="Verdana" pitchFamily="34" charset="0"/>
                <a:cs typeface="Verdana" pitchFamily="34" charset="0"/>
              </a:rPr>
              <a:t>", and something carrying a low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falsehood</a:t>
            </a:r>
            <a:r>
              <a:rPr lang="en-US" sz="1600" b="0" i="0" kern="1200" dirty="0">
                <a:solidFill>
                  <a:schemeClr val="tx1"/>
                </a:solidFill>
                <a:effectLst/>
                <a:latin typeface="Verdana" pitchFamily="34" charset="0"/>
                <a:ea typeface="Verdana" pitchFamily="34" charset="0"/>
                <a:cs typeface="Verdana" pitchFamily="34" charset="0"/>
              </a:rPr>
              <a:t>". We can use those transistor circuits we built in the prior "physical" level to create devices called "</a:t>
            </a:r>
            <a:r>
              <a:rPr lang="en-US" sz="1600" b="1" i="0" kern="1200" dirty="0">
                <a:solidFill>
                  <a:schemeClr val="tx1"/>
                </a:solidFill>
                <a:effectLst/>
                <a:latin typeface="Verdana" pitchFamily="34" charset="0"/>
                <a:ea typeface="Verdana" pitchFamily="34" charset="0"/>
                <a:cs typeface="Verdana" pitchFamily="34" charset="0"/>
              </a:rPr>
              <a:t>logic gates</a:t>
            </a:r>
            <a:r>
              <a:rPr lang="en-US" sz="1600" b="0" i="0" kern="1200" dirty="0">
                <a:solidFill>
                  <a:schemeClr val="tx1"/>
                </a:solidFill>
                <a:effectLst/>
                <a:latin typeface="Verdana" pitchFamily="34" charset="0"/>
                <a:ea typeface="Verdana" pitchFamily="34" charset="0"/>
                <a:cs typeface="Verdana" pitchFamily="34" charset="0"/>
              </a:rPr>
              <a:t>". These are just physical devices that represent the ideas of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logical AND</a:t>
            </a:r>
            <a:r>
              <a:rPr lang="en-US" sz="1600" b="0" i="0" kern="1200" dirty="0">
                <a:solidFill>
                  <a:schemeClr val="tx1"/>
                </a:solidFill>
                <a:effectLst/>
                <a:latin typeface="Verdana" pitchFamily="34" charset="0"/>
                <a:ea typeface="Verdana" pitchFamily="34" charset="0"/>
                <a:cs typeface="Verdana" pitchFamily="34" charset="0"/>
              </a:rPr>
              <a:t>", "</a:t>
            </a:r>
            <a:r>
              <a:rPr lang="en-US" sz="1600" b="1" i="0" u="none" strike="noStrike" kern="1200" dirty="0">
                <a:solidFill>
                  <a:schemeClr val="tx1"/>
                </a:solidFill>
                <a:effectLst/>
                <a:latin typeface="Verdana" pitchFamily="34" charset="0"/>
                <a:ea typeface="Verdana" pitchFamily="34" charset="0"/>
                <a:cs typeface="Verdana" pitchFamily="34" charset="0"/>
                <a:hlinkClick r:id="rId4"/>
              </a:rPr>
              <a:t>logical OR</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logical NOT</a:t>
            </a:r>
            <a:r>
              <a:rPr lang="en-US" sz="1600" b="0" i="0" kern="1200" dirty="0">
                <a:solidFill>
                  <a:schemeClr val="tx1"/>
                </a:solidFill>
                <a:effectLst/>
                <a:latin typeface="Verdana" pitchFamily="34" charset="0"/>
                <a:ea typeface="Verdana" pitchFamily="34" charset="0"/>
                <a:cs typeface="Verdana" pitchFamily="34" charset="0"/>
              </a:rPr>
              <a:t>"— equivalent to what you'd find in basic mathematical logic, except now in physical form (being made out of transistors) rather than just existing on paper in the form of a logic equation.</a:t>
            </a:r>
          </a:p>
          <a:p>
            <a:r>
              <a:rPr lang="en-US" sz="1800" b="1" i="0" kern="1200" dirty="0">
                <a:solidFill>
                  <a:srgbClr val="C00000"/>
                </a:solidFill>
                <a:effectLst/>
                <a:latin typeface="Verdana" pitchFamily="34" charset="0"/>
                <a:ea typeface="Verdana" pitchFamily="34" charset="0"/>
                <a:cs typeface="Verdana" pitchFamily="34" charset="0"/>
              </a:rPr>
              <a:t>VCC</a:t>
            </a:r>
            <a:r>
              <a:rPr lang="en-US" sz="1800" b="1" i="0" kern="1200" baseline="0" dirty="0">
                <a:solidFill>
                  <a:srgbClr val="C00000"/>
                </a:solidFill>
                <a:effectLst/>
                <a:latin typeface="Verdana" pitchFamily="34" charset="0"/>
                <a:ea typeface="Verdana" pitchFamily="34" charset="0"/>
                <a:cs typeface="Verdana" pitchFamily="34" charset="0"/>
              </a:rPr>
              <a:t> - battery</a:t>
            </a:r>
            <a:endParaRPr lang="en-US" sz="1800" b="1" i="0" kern="1200" dirty="0">
              <a:solidFill>
                <a:srgbClr val="C00000"/>
              </a:solidFill>
              <a:effectLst/>
              <a:latin typeface="Verdana" pitchFamily="34" charset="0"/>
              <a:ea typeface="Verdana" pitchFamily="34" charset="0"/>
              <a:cs typeface="Verdana" pitchFamily="34" charset="0"/>
            </a:endParaRPr>
          </a:p>
          <a:p>
            <a:r>
              <a:rPr lang="en-US" sz="1600" b="0" i="1" kern="1200" dirty="0">
                <a:solidFill>
                  <a:schemeClr val="tx1"/>
                </a:solidFill>
                <a:effectLst/>
                <a:latin typeface="Verdana" pitchFamily="34" charset="0"/>
                <a:ea typeface="Verdana" pitchFamily="34" charset="0"/>
                <a:cs typeface="Verdana" pitchFamily="34" charset="0"/>
              </a:rPr>
              <a:t>These are diagrams (that I stole from Wikipedia) of some possible ways we can construct logical AND, OR, and NOT gates using transistors. The double blue lines represent transistors, and the squiggly lines represent </a:t>
            </a:r>
            <a:r>
              <a:rPr lang="en-US" sz="1600" b="0" i="1" u="none" strike="noStrike" kern="1200" dirty="0">
                <a:solidFill>
                  <a:schemeClr val="tx1"/>
                </a:solidFill>
                <a:effectLst/>
                <a:latin typeface="Verdana" pitchFamily="34" charset="0"/>
                <a:ea typeface="Verdana" pitchFamily="34" charset="0"/>
                <a:cs typeface="Verdana" pitchFamily="34" charset="0"/>
                <a:hlinkClick r:id="rId6"/>
              </a:rPr>
              <a:t>resistors</a:t>
            </a:r>
            <a:r>
              <a:rPr lang="en-US" sz="1600" b="0" i="1" kern="1200" dirty="0">
                <a:solidFill>
                  <a:schemeClr val="tx1"/>
                </a:solidFill>
                <a:effectLst/>
                <a:latin typeface="Verdana" pitchFamily="34" charset="0"/>
                <a:ea typeface="Verdana" pitchFamily="34" charset="0"/>
                <a:cs typeface="Verdana" pitchFamily="34" charset="0"/>
              </a:rPr>
              <a:t>. So, for instance, in the NOT device, if we apply a high voltage (“true”)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low voltage (“false”), and if we apply a low voltage (“false”)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high voltage (“true”). Essentially, this is logical NOT in circuit form.</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24</a:t>
            </a:fld>
            <a:endParaRPr lang="en-GB" dirty="0"/>
          </a:p>
        </p:txBody>
      </p:sp>
    </p:spTree>
    <p:extLst>
      <p:ext uri="{BB962C8B-B14F-4D97-AF65-F5344CB8AC3E}">
        <p14:creationId xmlns:p14="http://schemas.microsoft.com/office/powerpoint/2010/main" val="704406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Now for the next layer of abstraction. At the most basic level in a computer (or any other digital device, really), we can "pretend" that something carrying a high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truth</a:t>
            </a:r>
            <a:r>
              <a:rPr lang="en-US" sz="1600" b="0" i="0" kern="1200" dirty="0">
                <a:solidFill>
                  <a:schemeClr val="tx1"/>
                </a:solidFill>
                <a:effectLst/>
                <a:latin typeface="Verdana" pitchFamily="34" charset="0"/>
                <a:ea typeface="Verdana" pitchFamily="34" charset="0"/>
                <a:cs typeface="Verdana" pitchFamily="34" charset="0"/>
              </a:rPr>
              <a:t>", and something carrying a low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falsehood</a:t>
            </a:r>
            <a:r>
              <a:rPr lang="en-US" sz="1600" b="0" i="0" kern="1200" dirty="0">
                <a:solidFill>
                  <a:schemeClr val="tx1"/>
                </a:solidFill>
                <a:effectLst/>
                <a:latin typeface="Verdana" pitchFamily="34" charset="0"/>
                <a:ea typeface="Verdana" pitchFamily="34" charset="0"/>
                <a:cs typeface="Verdana" pitchFamily="34" charset="0"/>
              </a:rPr>
              <a:t>". We can use those transistor circuits we built in the prior "physical" level to create devices called "</a:t>
            </a:r>
            <a:r>
              <a:rPr lang="en-US" sz="1600" b="1" i="0" kern="1200" dirty="0">
                <a:solidFill>
                  <a:schemeClr val="tx1"/>
                </a:solidFill>
                <a:effectLst/>
                <a:latin typeface="Verdana" pitchFamily="34" charset="0"/>
                <a:ea typeface="Verdana" pitchFamily="34" charset="0"/>
                <a:cs typeface="Verdana" pitchFamily="34" charset="0"/>
              </a:rPr>
              <a:t>logic gates</a:t>
            </a:r>
            <a:r>
              <a:rPr lang="en-US" sz="1600" b="0" i="0" kern="1200" dirty="0">
                <a:solidFill>
                  <a:schemeClr val="tx1"/>
                </a:solidFill>
                <a:effectLst/>
                <a:latin typeface="Verdana" pitchFamily="34" charset="0"/>
                <a:ea typeface="Verdana" pitchFamily="34" charset="0"/>
                <a:cs typeface="Verdana" pitchFamily="34" charset="0"/>
              </a:rPr>
              <a:t>". These are just physical devices that represent the ideas of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logical AND</a:t>
            </a:r>
            <a:r>
              <a:rPr lang="en-US" sz="1600" b="0" i="0" kern="1200" dirty="0">
                <a:solidFill>
                  <a:schemeClr val="tx1"/>
                </a:solidFill>
                <a:effectLst/>
                <a:latin typeface="Verdana" pitchFamily="34" charset="0"/>
                <a:ea typeface="Verdana" pitchFamily="34" charset="0"/>
                <a:cs typeface="Verdana" pitchFamily="34" charset="0"/>
              </a:rPr>
              <a:t>", "</a:t>
            </a:r>
            <a:r>
              <a:rPr lang="en-US" sz="1600" b="1" i="0" u="none" strike="noStrike" kern="1200" dirty="0">
                <a:solidFill>
                  <a:schemeClr val="tx1"/>
                </a:solidFill>
                <a:effectLst/>
                <a:latin typeface="Verdana" pitchFamily="34" charset="0"/>
                <a:ea typeface="Verdana" pitchFamily="34" charset="0"/>
                <a:cs typeface="Verdana" pitchFamily="34" charset="0"/>
                <a:hlinkClick r:id="rId4"/>
              </a:rPr>
              <a:t>logical OR</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logical NOT</a:t>
            </a:r>
            <a:r>
              <a:rPr lang="en-US" sz="1600" b="0" i="0" kern="1200" dirty="0">
                <a:solidFill>
                  <a:schemeClr val="tx1"/>
                </a:solidFill>
                <a:effectLst/>
                <a:latin typeface="Verdana" pitchFamily="34" charset="0"/>
                <a:ea typeface="Verdana" pitchFamily="34" charset="0"/>
                <a:cs typeface="Verdana" pitchFamily="34" charset="0"/>
              </a:rPr>
              <a:t>"— equivalent to what you'd find in basic mathematical logic, except now in physical form (being made out of transistors) rather than just existing on paper in the form of a logic equation.</a:t>
            </a:r>
          </a:p>
          <a:p>
            <a:r>
              <a:rPr lang="en-US" sz="1800" b="1" i="0" kern="1200" dirty="0">
                <a:solidFill>
                  <a:srgbClr val="C00000"/>
                </a:solidFill>
                <a:effectLst/>
                <a:latin typeface="Verdana" pitchFamily="34" charset="0"/>
                <a:ea typeface="Verdana" pitchFamily="34" charset="0"/>
                <a:cs typeface="Verdana" pitchFamily="34" charset="0"/>
              </a:rPr>
              <a:t>VCC</a:t>
            </a:r>
            <a:r>
              <a:rPr lang="en-US" sz="1800" b="1" i="0" kern="1200" baseline="0" dirty="0">
                <a:solidFill>
                  <a:srgbClr val="C00000"/>
                </a:solidFill>
                <a:effectLst/>
                <a:latin typeface="Verdana" pitchFamily="34" charset="0"/>
                <a:ea typeface="Verdana" pitchFamily="34" charset="0"/>
                <a:cs typeface="Verdana" pitchFamily="34" charset="0"/>
              </a:rPr>
              <a:t> - battery</a:t>
            </a:r>
            <a:endParaRPr lang="en-US" sz="1800" b="1" i="0" kern="1200" dirty="0">
              <a:solidFill>
                <a:srgbClr val="C00000"/>
              </a:solidFill>
              <a:effectLst/>
              <a:latin typeface="Verdana" pitchFamily="34" charset="0"/>
              <a:ea typeface="Verdana" pitchFamily="34" charset="0"/>
              <a:cs typeface="Verdana" pitchFamily="34" charset="0"/>
            </a:endParaRPr>
          </a:p>
          <a:p>
            <a:r>
              <a:rPr lang="en-US" sz="1600" b="0" i="1" kern="1200" dirty="0">
                <a:solidFill>
                  <a:schemeClr val="tx1"/>
                </a:solidFill>
                <a:effectLst/>
                <a:latin typeface="Verdana" pitchFamily="34" charset="0"/>
                <a:ea typeface="Verdana" pitchFamily="34" charset="0"/>
                <a:cs typeface="Verdana" pitchFamily="34" charset="0"/>
              </a:rPr>
              <a:t>These are diagrams (that I stole from Wikipedia) of some possible ways we can construct logical AND, OR, and NOT gates using transistors. The double blue lines represent transistors, and the squiggly lines represent </a:t>
            </a:r>
            <a:r>
              <a:rPr lang="en-US" sz="1600" b="0" i="1" u="none" strike="noStrike" kern="1200" dirty="0">
                <a:solidFill>
                  <a:schemeClr val="tx1"/>
                </a:solidFill>
                <a:effectLst/>
                <a:latin typeface="Verdana" pitchFamily="34" charset="0"/>
                <a:ea typeface="Verdana" pitchFamily="34" charset="0"/>
                <a:cs typeface="Verdana" pitchFamily="34" charset="0"/>
                <a:hlinkClick r:id="rId6"/>
              </a:rPr>
              <a:t>resistors</a:t>
            </a:r>
            <a:r>
              <a:rPr lang="en-US" sz="1600" b="0" i="1" kern="1200" dirty="0">
                <a:solidFill>
                  <a:schemeClr val="tx1"/>
                </a:solidFill>
                <a:effectLst/>
                <a:latin typeface="Verdana" pitchFamily="34" charset="0"/>
                <a:ea typeface="Verdana" pitchFamily="34" charset="0"/>
                <a:cs typeface="Verdana" pitchFamily="34" charset="0"/>
              </a:rPr>
              <a:t>. So, for instance, in the NOT device, if we apply a high voltage (“true”)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low voltage (“false”), and if we apply a low voltage (“false”)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high voltage (“true”). Essentially, this is logical NOT in circuit form.</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25</a:t>
            </a:fld>
            <a:endParaRPr lang="en-GB" dirty="0"/>
          </a:p>
        </p:txBody>
      </p:sp>
    </p:spTree>
    <p:extLst>
      <p:ext uri="{BB962C8B-B14F-4D97-AF65-F5344CB8AC3E}">
        <p14:creationId xmlns:p14="http://schemas.microsoft.com/office/powerpoint/2010/main" val="3520735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Now for the next layer of abstraction. At the most basic level in a computer (or any other digital device, really), we can "pretend" that something carrying a high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truth</a:t>
            </a:r>
            <a:r>
              <a:rPr lang="en-US" sz="1600" b="0" i="0" kern="1200" dirty="0">
                <a:solidFill>
                  <a:schemeClr val="tx1"/>
                </a:solidFill>
                <a:effectLst/>
                <a:latin typeface="Verdana" pitchFamily="34" charset="0"/>
                <a:ea typeface="Verdana" pitchFamily="34" charset="0"/>
                <a:cs typeface="Verdana" pitchFamily="34" charset="0"/>
              </a:rPr>
              <a:t>", and something carrying a low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falsehood</a:t>
            </a:r>
            <a:r>
              <a:rPr lang="en-US" sz="1600" b="0" i="0" kern="1200" dirty="0">
                <a:solidFill>
                  <a:schemeClr val="tx1"/>
                </a:solidFill>
                <a:effectLst/>
                <a:latin typeface="Verdana" pitchFamily="34" charset="0"/>
                <a:ea typeface="Verdana" pitchFamily="34" charset="0"/>
                <a:cs typeface="Verdana" pitchFamily="34" charset="0"/>
              </a:rPr>
              <a:t>". We can use those transistor circuits we built in the prior "physical" level to create devices called "</a:t>
            </a:r>
            <a:r>
              <a:rPr lang="en-US" sz="1600" b="1" i="0" kern="1200" dirty="0">
                <a:solidFill>
                  <a:schemeClr val="tx1"/>
                </a:solidFill>
                <a:effectLst/>
                <a:latin typeface="Verdana" pitchFamily="34" charset="0"/>
                <a:ea typeface="Verdana" pitchFamily="34" charset="0"/>
                <a:cs typeface="Verdana" pitchFamily="34" charset="0"/>
              </a:rPr>
              <a:t>logic gates</a:t>
            </a:r>
            <a:r>
              <a:rPr lang="en-US" sz="1600" b="0" i="0" kern="1200" dirty="0">
                <a:solidFill>
                  <a:schemeClr val="tx1"/>
                </a:solidFill>
                <a:effectLst/>
                <a:latin typeface="Verdana" pitchFamily="34" charset="0"/>
                <a:ea typeface="Verdana" pitchFamily="34" charset="0"/>
                <a:cs typeface="Verdana" pitchFamily="34" charset="0"/>
              </a:rPr>
              <a:t>". These are just physical devices that represent the ideas of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logical AND</a:t>
            </a:r>
            <a:r>
              <a:rPr lang="en-US" sz="1600" b="0" i="0" kern="1200" dirty="0">
                <a:solidFill>
                  <a:schemeClr val="tx1"/>
                </a:solidFill>
                <a:effectLst/>
                <a:latin typeface="Verdana" pitchFamily="34" charset="0"/>
                <a:ea typeface="Verdana" pitchFamily="34" charset="0"/>
                <a:cs typeface="Verdana" pitchFamily="34" charset="0"/>
              </a:rPr>
              <a:t>", "</a:t>
            </a:r>
            <a:r>
              <a:rPr lang="en-US" sz="1600" b="1" i="0" u="none" strike="noStrike" kern="1200" dirty="0">
                <a:solidFill>
                  <a:schemeClr val="tx1"/>
                </a:solidFill>
                <a:effectLst/>
                <a:latin typeface="Verdana" pitchFamily="34" charset="0"/>
                <a:ea typeface="Verdana" pitchFamily="34" charset="0"/>
                <a:cs typeface="Verdana" pitchFamily="34" charset="0"/>
                <a:hlinkClick r:id="rId4"/>
              </a:rPr>
              <a:t>logical OR</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logical NOT</a:t>
            </a:r>
            <a:r>
              <a:rPr lang="en-US" sz="1600" b="0" i="0" kern="1200" dirty="0">
                <a:solidFill>
                  <a:schemeClr val="tx1"/>
                </a:solidFill>
                <a:effectLst/>
                <a:latin typeface="Verdana" pitchFamily="34" charset="0"/>
                <a:ea typeface="Verdana" pitchFamily="34" charset="0"/>
                <a:cs typeface="Verdana" pitchFamily="34" charset="0"/>
              </a:rPr>
              <a:t>"— equivalent to what you'd find in basic mathematical logic, except now in physical form (being made out of transistors) rather than just existing on paper in the form of a logic equation.</a:t>
            </a:r>
          </a:p>
          <a:p>
            <a:r>
              <a:rPr lang="en-US" sz="1800" b="1" i="0" kern="1200" dirty="0">
                <a:solidFill>
                  <a:srgbClr val="C00000"/>
                </a:solidFill>
                <a:effectLst/>
                <a:latin typeface="Verdana" pitchFamily="34" charset="0"/>
                <a:ea typeface="Verdana" pitchFamily="34" charset="0"/>
                <a:cs typeface="Verdana" pitchFamily="34" charset="0"/>
              </a:rPr>
              <a:t>VCC</a:t>
            </a:r>
            <a:r>
              <a:rPr lang="en-US" sz="1800" b="1" i="0" kern="1200" baseline="0" dirty="0">
                <a:solidFill>
                  <a:srgbClr val="C00000"/>
                </a:solidFill>
                <a:effectLst/>
                <a:latin typeface="Verdana" pitchFamily="34" charset="0"/>
                <a:ea typeface="Verdana" pitchFamily="34" charset="0"/>
                <a:cs typeface="Verdana" pitchFamily="34" charset="0"/>
              </a:rPr>
              <a:t> - battery</a:t>
            </a:r>
            <a:endParaRPr lang="en-US" sz="1800" b="1" i="0" kern="1200" dirty="0">
              <a:solidFill>
                <a:srgbClr val="C00000"/>
              </a:solidFill>
              <a:effectLst/>
              <a:latin typeface="Verdana" pitchFamily="34" charset="0"/>
              <a:ea typeface="Verdana" pitchFamily="34" charset="0"/>
              <a:cs typeface="Verdana" pitchFamily="34" charset="0"/>
            </a:endParaRPr>
          </a:p>
          <a:p>
            <a:r>
              <a:rPr lang="en-US" sz="1600" b="0" i="1" kern="1200" dirty="0">
                <a:solidFill>
                  <a:schemeClr val="tx1"/>
                </a:solidFill>
                <a:effectLst/>
                <a:latin typeface="Verdana" pitchFamily="34" charset="0"/>
                <a:ea typeface="Verdana" pitchFamily="34" charset="0"/>
                <a:cs typeface="Verdana" pitchFamily="34" charset="0"/>
              </a:rPr>
              <a:t>These are diagrams (that I stole from Wikipedia) of some possible ways we can construct logical AND, OR, and NOT gates using transistors. The double blue lines represent transistors, and the squiggly lines represent </a:t>
            </a:r>
            <a:r>
              <a:rPr lang="en-US" sz="1600" b="0" i="1" u="none" strike="noStrike" kern="1200" dirty="0">
                <a:solidFill>
                  <a:schemeClr val="tx1"/>
                </a:solidFill>
                <a:effectLst/>
                <a:latin typeface="Verdana" pitchFamily="34" charset="0"/>
                <a:ea typeface="Verdana" pitchFamily="34" charset="0"/>
                <a:cs typeface="Verdana" pitchFamily="34" charset="0"/>
                <a:hlinkClick r:id="rId6"/>
              </a:rPr>
              <a:t>resistors</a:t>
            </a:r>
            <a:r>
              <a:rPr lang="en-US" sz="1600" b="0" i="1" kern="1200" dirty="0">
                <a:solidFill>
                  <a:schemeClr val="tx1"/>
                </a:solidFill>
                <a:effectLst/>
                <a:latin typeface="Verdana" pitchFamily="34" charset="0"/>
                <a:ea typeface="Verdana" pitchFamily="34" charset="0"/>
                <a:cs typeface="Verdana" pitchFamily="34" charset="0"/>
              </a:rPr>
              <a:t>. So, for instance, in the NOT device, if we apply a high voltage (“true”)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low voltage (“false”), and if we apply a low voltage (“false”)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high voltage (“true”). Essentially, this is logical NOT in circuit form.</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26</a:t>
            </a:fld>
            <a:endParaRPr lang="en-GB" dirty="0"/>
          </a:p>
        </p:txBody>
      </p:sp>
    </p:spTree>
    <p:extLst>
      <p:ext uri="{BB962C8B-B14F-4D97-AF65-F5344CB8AC3E}">
        <p14:creationId xmlns:p14="http://schemas.microsoft.com/office/powerpoint/2010/main" val="370783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Now for the next layer of abstraction. At the most basic level in a computer (or any other digital device, really), we can "pretend" that something carrying a high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truth</a:t>
            </a:r>
            <a:r>
              <a:rPr lang="en-US" sz="1600" b="0" i="0" kern="1200" dirty="0">
                <a:solidFill>
                  <a:schemeClr val="tx1"/>
                </a:solidFill>
                <a:effectLst/>
                <a:latin typeface="Verdana" pitchFamily="34" charset="0"/>
                <a:ea typeface="Verdana" pitchFamily="34" charset="0"/>
                <a:cs typeface="Verdana" pitchFamily="34" charset="0"/>
              </a:rPr>
              <a:t>", and something carrying a low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falsehood</a:t>
            </a:r>
            <a:r>
              <a:rPr lang="en-US" sz="1600" b="0" i="0" kern="1200" dirty="0">
                <a:solidFill>
                  <a:schemeClr val="tx1"/>
                </a:solidFill>
                <a:effectLst/>
                <a:latin typeface="Verdana" pitchFamily="34" charset="0"/>
                <a:ea typeface="Verdana" pitchFamily="34" charset="0"/>
                <a:cs typeface="Verdana" pitchFamily="34" charset="0"/>
              </a:rPr>
              <a:t>". We can use those transistor circuits we built in the prior "physical" level to create devices called "</a:t>
            </a:r>
            <a:r>
              <a:rPr lang="en-US" sz="1600" b="1" i="0" kern="1200" dirty="0">
                <a:solidFill>
                  <a:schemeClr val="tx1"/>
                </a:solidFill>
                <a:effectLst/>
                <a:latin typeface="Verdana" pitchFamily="34" charset="0"/>
                <a:ea typeface="Verdana" pitchFamily="34" charset="0"/>
                <a:cs typeface="Verdana" pitchFamily="34" charset="0"/>
              </a:rPr>
              <a:t>logic gates</a:t>
            </a:r>
            <a:r>
              <a:rPr lang="en-US" sz="1600" b="0" i="0" kern="1200" dirty="0">
                <a:solidFill>
                  <a:schemeClr val="tx1"/>
                </a:solidFill>
                <a:effectLst/>
                <a:latin typeface="Verdana" pitchFamily="34" charset="0"/>
                <a:ea typeface="Verdana" pitchFamily="34" charset="0"/>
                <a:cs typeface="Verdana" pitchFamily="34" charset="0"/>
              </a:rPr>
              <a:t>". These are just physical devices that represent the ideas of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logical AND</a:t>
            </a:r>
            <a:r>
              <a:rPr lang="en-US" sz="1600" b="0" i="0" kern="1200" dirty="0">
                <a:solidFill>
                  <a:schemeClr val="tx1"/>
                </a:solidFill>
                <a:effectLst/>
                <a:latin typeface="Verdana" pitchFamily="34" charset="0"/>
                <a:ea typeface="Verdana" pitchFamily="34" charset="0"/>
                <a:cs typeface="Verdana" pitchFamily="34" charset="0"/>
              </a:rPr>
              <a:t>", "</a:t>
            </a:r>
            <a:r>
              <a:rPr lang="en-US" sz="1600" b="1" i="0" u="none" strike="noStrike" kern="1200" dirty="0">
                <a:solidFill>
                  <a:schemeClr val="tx1"/>
                </a:solidFill>
                <a:effectLst/>
                <a:latin typeface="Verdana" pitchFamily="34" charset="0"/>
                <a:ea typeface="Verdana" pitchFamily="34" charset="0"/>
                <a:cs typeface="Verdana" pitchFamily="34" charset="0"/>
                <a:hlinkClick r:id="rId4"/>
              </a:rPr>
              <a:t>logical OR</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logical NOT</a:t>
            </a:r>
            <a:r>
              <a:rPr lang="en-US" sz="1600" b="0" i="0" kern="1200" dirty="0">
                <a:solidFill>
                  <a:schemeClr val="tx1"/>
                </a:solidFill>
                <a:effectLst/>
                <a:latin typeface="Verdana" pitchFamily="34" charset="0"/>
                <a:ea typeface="Verdana" pitchFamily="34" charset="0"/>
                <a:cs typeface="Verdana" pitchFamily="34" charset="0"/>
              </a:rPr>
              <a:t>"— equivalent to what you'd find in basic mathematical logic, except now in physical form (being made out of transistors) rather than just existing on paper in the form of a logic equation.</a:t>
            </a:r>
          </a:p>
          <a:p>
            <a:r>
              <a:rPr lang="en-US" sz="1800" b="1" i="0" kern="1200" dirty="0">
                <a:solidFill>
                  <a:srgbClr val="C00000"/>
                </a:solidFill>
                <a:effectLst/>
                <a:latin typeface="Verdana" pitchFamily="34" charset="0"/>
                <a:ea typeface="Verdana" pitchFamily="34" charset="0"/>
                <a:cs typeface="Verdana" pitchFamily="34" charset="0"/>
              </a:rPr>
              <a:t>VCC</a:t>
            </a:r>
            <a:r>
              <a:rPr lang="en-US" sz="1800" b="1" i="0" kern="1200" baseline="0" dirty="0">
                <a:solidFill>
                  <a:srgbClr val="C00000"/>
                </a:solidFill>
                <a:effectLst/>
                <a:latin typeface="Verdana" pitchFamily="34" charset="0"/>
                <a:ea typeface="Verdana" pitchFamily="34" charset="0"/>
                <a:cs typeface="Verdana" pitchFamily="34" charset="0"/>
              </a:rPr>
              <a:t> - battery</a:t>
            </a:r>
            <a:endParaRPr lang="en-US" sz="1800" b="1" i="0" kern="1200" dirty="0">
              <a:solidFill>
                <a:srgbClr val="C00000"/>
              </a:solidFill>
              <a:effectLst/>
              <a:latin typeface="Verdana" pitchFamily="34" charset="0"/>
              <a:ea typeface="Verdana" pitchFamily="34" charset="0"/>
              <a:cs typeface="Verdana" pitchFamily="34" charset="0"/>
            </a:endParaRPr>
          </a:p>
          <a:p>
            <a:r>
              <a:rPr lang="en-US" sz="1600" b="0" i="1" kern="1200" dirty="0">
                <a:solidFill>
                  <a:schemeClr val="tx1"/>
                </a:solidFill>
                <a:effectLst/>
                <a:latin typeface="Verdana" pitchFamily="34" charset="0"/>
                <a:ea typeface="Verdana" pitchFamily="34" charset="0"/>
                <a:cs typeface="Verdana" pitchFamily="34" charset="0"/>
              </a:rPr>
              <a:t>These are diagrams (that I stole from Wikipedia) of some possible ways we can construct logical AND, OR, and NOT gates using transistors. The double blue lines represent transistors, and the squiggly lines represent </a:t>
            </a:r>
            <a:r>
              <a:rPr lang="en-US" sz="1600" b="0" i="1" u="none" strike="noStrike" kern="1200" dirty="0">
                <a:solidFill>
                  <a:schemeClr val="tx1"/>
                </a:solidFill>
                <a:effectLst/>
                <a:latin typeface="Verdana" pitchFamily="34" charset="0"/>
                <a:ea typeface="Verdana" pitchFamily="34" charset="0"/>
                <a:cs typeface="Verdana" pitchFamily="34" charset="0"/>
                <a:hlinkClick r:id="rId6"/>
              </a:rPr>
              <a:t>resistors</a:t>
            </a:r>
            <a:r>
              <a:rPr lang="en-US" sz="1600" b="0" i="1" kern="1200" dirty="0">
                <a:solidFill>
                  <a:schemeClr val="tx1"/>
                </a:solidFill>
                <a:effectLst/>
                <a:latin typeface="Verdana" pitchFamily="34" charset="0"/>
                <a:ea typeface="Verdana" pitchFamily="34" charset="0"/>
                <a:cs typeface="Verdana" pitchFamily="34" charset="0"/>
              </a:rPr>
              <a:t>. So, for instance, in the NOT device, if we apply a high voltage (“true”)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low voltage (“false”), and if we apply a low voltage (“false”)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high voltage (“true”). Essentially, this is logical NOT in circuit form.</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27</a:t>
            </a:fld>
            <a:endParaRPr lang="en-GB" dirty="0"/>
          </a:p>
        </p:txBody>
      </p:sp>
    </p:spTree>
    <p:extLst>
      <p:ext uri="{BB962C8B-B14F-4D97-AF65-F5344CB8AC3E}">
        <p14:creationId xmlns:p14="http://schemas.microsoft.com/office/powerpoint/2010/main" val="4028948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Now for the next layer of abstraction. At the most basic level in a computer (or any other digital device, really), we can "pretend" that something carrying a high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truth</a:t>
            </a:r>
            <a:r>
              <a:rPr lang="en-US" sz="1600" b="0" i="0" kern="1200" dirty="0">
                <a:solidFill>
                  <a:schemeClr val="tx1"/>
                </a:solidFill>
                <a:effectLst/>
                <a:latin typeface="Verdana" pitchFamily="34" charset="0"/>
                <a:ea typeface="Verdana" pitchFamily="34" charset="0"/>
                <a:cs typeface="Verdana" pitchFamily="34" charset="0"/>
              </a:rPr>
              <a:t>", and something carrying a low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falsehood</a:t>
            </a:r>
            <a:r>
              <a:rPr lang="en-US" sz="1600" b="0" i="0" kern="1200" dirty="0">
                <a:solidFill>
                  <a:schemeClr val="tx1"/>
                </a:solidFill>
                <a:effectLst/>
                <a:latin typeface="Verdana" pitchFamily="34" charset="0"/>
                <a:ea typeface="Verdana" pitchFamily="34" charset="0"/>
                <a:cs typeface="Verdana" pitchFamily="34" charset="0"/>
              </a:rPr>
              <a:t>". We can use those transistor circuits we built in the prior "physical" level to create devices called "</a:t>
            </a:r>
            <a:r>
              <a:rPr lang="en-US" sz="1600" b="1" i="0" kern="1200" dirty="0">
                <a:solidFill>
                  <a:schemeClr val="tx1"/>
                </a:solidFill>
                <a:effectLst/>
                <a:latin typeface="Verdana" pitchFamily="34" charset="0"/>
                <a:ea typeface="Verdana" pitchFamily="34" charset="0"/>
                <a:cs typeface="Verdana" pitchFamily="34" charset="0"/>
              </a:rPr>
              <a:t>logic gates</a:t>
            </a:r>
            <a:r>
              <a:rPr lang="en-US" sz="1600" b="0" i="0" kern="1200" dirty="0">
                <a:solidFill>
                  <a:schemeClr val="tx1"/>
                </a:solidFill>
                <a:effectLst/>
                <a:latin typeface="Verdana" pitchFamily="34" charset="0"/>
                <a:ea typeface="Verdana" pitchFamily="34" charset="0"/>
                <a:cs typeface="Verdana" pitchFamily="34" charset="0"/>
              </a:rPr>
              <a:t>". These are just physical devices that represent the ideas of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logical AND</a:t>
            </a:r>
            <a:r>
              <a:rPr lang="en-US" sz="1600" b="0" i="0" kern="1200" dirty="0">
                <a:solidFill>
                  <a:schemeClr val="tx1"/>
                </a:solidFill>
                <a:effectLst/>
                <a:latin typeface="Verdana" pitchFamily="34" charset="0"/>
                <a:ea typeface="Verdana" pitchFamily="34" charset="0"/>
                <a:cs typeface="Verdana" pitchFamily="34" charset="0"/>
              </a:rPr>
              <a:t>", "</a:t>
            </a:r>
            <a:r>
              <a:rPr lang="en-US" sz="1600" b="1" i="0" u="none" strike="noStrike" kern="1200" dirty="0">
                <a:solidFill>
                  <a:schemeClr val="tx1"/>
                </a:solidFill>
                <a:effectLst/>
                <a:latin typeface="Verdana" pitchFamily="34" charset="0"/>
                <a:ea typeface="Verdana" pitchFamily="34" charset="0"/>
                <a:cs typeface="Verdana" pitchFamily="34" charset="0"/>
                <a:hlinkClick r:id="rId4"/>
              </a:rPr>
              <a:t>logical OR</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logical NOT</a:t>
            </a:r>
            <a:r>
              <a:rPr lang="en-US" sz="1600" b="0" i="0" kern="1200" dirty="0">
                <a:solidFill>
                  <a:schemeClr val="tx1"/>
                </a:solidFill>
                <a:effectLst/>
                <a:latin typeface="Verdana" pitchFamily="34" charset="0"/>
                <a:ea typeface="Verdana" pitchFamily="34" charset="0"/>
                <a:cs typeface="Verdana" pitchFamily="34" charset="0"/>
              </a:rPr>
              <a:t>"— equivalent to what you'd find in basic mathematical logic, except now in physical form (being made out of transistors) rather than just existing on paper in the form of a logic equation.</a:t>
            </a:r>
          </a:p>
          <a:p>
            <a:r>
              <a:rPr lang="en-US" sz="1800" b="1" i="0" kern="1200" dirty="0">
                <a:solidFill>
                  <a:srgbClr val="C00000"/>
                </a:solidFill>
                <a:effectLst/>
                <a:latin typeface="Verdana" pitchFamily="34" charset="0"/>
                <a:ea typeface="Verdana" pitchFamily="34" charset="0"/>
                <a:cs typeface="Verdana" pitchFamily="34" charset="0"/>
              </a:rPr>
              <a:t>VCC</a:t>
            </a:r>
            <a:r>
              <a:rPr lang="en-US" sz="1800" b="1" i="0" kern="1200" baseline="0" dirty="0">
                <a:solidFill>
                  <a:srgbClr val="C00000"/>
                </a:solidFill>
                <a:effectLst/>
                <a:latin typeface="Verdana" pitchFamily="34" charset="0"/>
                <a:ea typeface="Verdana" pitchFamily="34" charset="0"/>
                <a:cs typeface="Verdana" pitchFamily="34" charset="0"/>
              </a:rPr>
              <a:t> - battery</a:t>
            </a:r>
            <a:endParaRPr lang="en-US" sz="1800" b="1" i="0" kern="1200" dirty="0">
              <a:solidFill>
                <a:srgbClr val="C00000"/>
              </a:solidFill>
              <a:effectLst/>
              <a:latin typeface="Verdana" pitchFamily="34" charset="0"/>
              <a:ea typeface="Verdana" pitchFamily="34" charset="0"/>
              <a:cs typeface="Verdana" pitchFamily="34" charset="0"/>
            </a:endParaRPr>
          </a:p>
          <a:p>
            <a:r>
              <a:rPr lang="en-US" sz="1600" b="0" i="1" kern="1200" dirty="0">
                <a:solidFill>
                  <a:schemeClr val="tx1"/>
                </a:solidFill>
                <a:effectLst/>
                <a:latin typeface="Verdana" pitchFamily="34" charset="0"/>
                <a:ea typeface="Verdana" pitchFamily="34" charset="0"/>
                <a:cs typeface="Verdana" pitchFamily="34" charset="0"/>
              </a:rPr>
              <a:t>These are diagrams (that I stole from Wikipedia) of some possible ways we can construct logical AND, OR, and NOT gates using transistors. The double blue lines represent transistors, and the squiggly lines represent </a:t>
            </a:r>
            <a:r>
              <a:rPr lang="en-US" sz="1600" b="0" i="1" u="none" strike="noStrike" kern="1200" dirty="0">
                <a:solidFill>
                  <a:schemeClr val="tx1"/>
                </a:solidFill>
                <a:effectLst/>
                <a:latin typeface="Verdana" pitchFamily="34" charset="0"/>
                <a:ea typeface="Verdana" pitchFamily="34" charset="0"/>
                <a:cs typeface="Verdana" pitchFamily="34" charset="0"/>
                <a:hlinkClick r:id="rId6"/>
              </a:rPr>
              <a:t>resistors</a:t>
            </a:r>
            <a:r>
              <a:rPr lang="en-US" sz="1600" b="0" i="1" kern="1200" dirty="0">
                <a:solidFill>
                  <a:schemeClr val="tx1"/>
                </a:solidFill>
                <a:effectLst/>
                <a:latin typeface="Verdana" pitchFamily="34" charset="0"/>
                <a:ea typeface="Verdana" pitchFamily="34" charset="0"/>
                <a:cs typeface="Verdana" pitchFamily="34" charset="0"/>
              </a:rPr>
              <a:t>. So, for instance, in the NOT device, if we apply a high voltage (“true”)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low voltage (“false”), and if we apply a low voltage (“false”)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high voltage (“true”). Essentially, this is logical NOT in circuit form.</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28</a:t>
            </a:fld>
            <a:endParaRPr lang="en-GB" dirty="0"/>
          </a:p>
        </p:txBody>
      </p:sp>
    </p:spTree>
    <p:extLst>
      <p:ext uri="{BB962C8B-B14F-4D97-AF65-F5344CB8AC3E}">
        <p14:creationId xmlns:p14="http://schemas.microsoft.com/office/powerpoint/2010/main" val="2874518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Now for the next layer of abstraction. At the most basic level in a computer (or any other digital device, really), we can "pretend" that something carrying a high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truth</a:t>
            </a:r>
            <a:r>
              <a:rPr lang="en-US" sz="1600" b="0" i="0" kern="1200" dirty="0">
                <a:solidFill>
                  <a:schemeClr val="tx1"/>
                </a:solidFill>
                <a:effectLst/>
                <a:latin typeface="Verdana" pitchFamily="34" charset="0"/>
                <a:ea typeface="Verdana" pitchFamily="34" charset="0"/>
                <a:cs typeface="Verdana" pitchFamily="34" charset="0"/>
              </a:rPr>
              <a:t>", and something carrying a low voltage should represent the idea of "</a:t>
            </a:r>
            <a:r>
              <a:rPr lang="en-US" sz="1600" b="1" i="0" kern="1200" dirty="0">
                <a:solidFill>
                  <a:schemeClr val="tx1"/>
                </a:solidFill>
                <a:effectLst/>
                <a:latin typeface="Verdana" pitchFamily="34" charset="0"/>
                <a:ea typeface="Verdana" pitchFamily="34" charset="0"/>
                <a:cs typeface="Verdana" pitchFamily="34" charset="0"/>
              </a:rPr>
              <a:t>falsehood</a:t>
            </a:r>
            <a:r>
              <a:rPr lang="en-US" sz="1600" b="0" i="0" kern="1200" dirty="0">
                <a:solidFill>
                  <a:schemeClr val="tx1"/>
                </a:solidFill>
                <a:effectLst/>
                <a:latin typeface="Verdana" pitchFamily="34" charset="0"/>
                <a:ea typeface="Verdana" pitchFamily="34" charset="0"/>
                <a:cs typeface="Verdana" pitchFamily="34" charset="0"/>
              </a:rPr>
              <a:t>". We can use those transistor circuits we built in the prior "physical" level to create devices called "</a:t>
            </a:r>
            <a:r>
              <a:rPr lang="en-US" sz="1600" b="1" i="0" kern="1200" dirty="0">
                <a:solidFill>
                  <a:schemeClr val="tx1"/>
                </a:solidFill>
                <a:effectLst/>
                <a:latin typeface="Verdana" pitchFamily="34" charset="0"/>
                <a:ea typeface="Verdana" pitchFamily="34" charset="0"/>
                <a:cs typeface="Verdana" pitchFamily="34" charset="0"/>
              </a:rPr>
              <a:t>logic gates</a:t>
            </a:r>
            <a:r>
              <a:rPr lang="en-US" sz="1600" b="0" i="0" kern="1200" dirty="0">
                <a:solidFill>
                  <a:schemeClr val="tx1"/>
                </a:solidFill>
                <a:effectLst/>
                <a:latin typeface="Verdana" pitchFamily="34" charset="0"/>
                <a:ea typeface="Verdana" pitchFamily="34" charset="0"/>
                <a:cs typeface="Verdana" pitchFamily="34" charset="0"/>
              </a:rPr>
              <a:t>". These are just physical devices that represent the ideas of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logical AND</a:t>
            </a:r>
            <a:r>
              <a:rPr lang="en-US" sz="1600" b="0" i="0" kern="1200" dirty="0">
                <a:solidFill>
                  <a:schemeClr val="tx1"/>
                </a:solidFill>
                <a:effectLst/>
                <a:latin typeface="Verdana" pitchFamily="34" charset="0"/>
                <a:ea typeface="Verdana" pitchFamily="34" charset="0"/>
                <a:cs typeface="Verdana" pitchFamily="34" charset="0"/>
              </a:rPr>
              <a:t>", "</a:t>
            </a:r>
            <a:r>
              <a:rPr lang="en-US" sz="1600" b="1" i="0" u="none" strike="noStrike" kern="1200" dirty="0">
                <a:solidFill>
                  <a:schemeClr val="tx1"/>
                </a:solidFill>
                <a:effectLst/>
                <a:latin typeface="Verdana" pitchFamily="34" charset="0"/>
                <a:ea typeface="Verdana" pitchFamily="34" charset="0"/>
                <a:cs typeface="Verdana" pitchFamily="34" charset="0"/>
                <a:hlinkClick r:id="rId4"/>
              </a:rPr>
              <a:t>logical OR</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logical NOT</a:t>
            </a:r>
            <a:r>
              <a:rPr lang="en-US" sz="1600" b="0" i="0" kern="1200" dirty="0">
                <a:solidFill>
                  <a:schemeClr val="tx1"/>
                </a:solidFill>
                <a:effectLst/>
                <a:latin typeface="Verdana" pitchFamily="34" charset="0"/>
                <a:ea typeface="Verdana" pitchFamily="34" charset="0"/>
                <a:cs typeface="Verdana" pitchFamily="34" charset="0"/>
              </a:rPr>
              <a:t>"— equivalent to what you'd find in basic mathematical logic, except now in physical form (being made out of transistors) rather than just existing on paper in the form of a logic equation.</a:t>
            </a:r>
          </a:p>
          <a:p>
            <a:r>
              <a:rPr lang="en-US" sz="1800" b="1" i="0" kern="1200" dirty="0">
                <a:solidFill>
                  <a:srgbClr val="C00000"/>
                </a:solidFill>
                <a:effectLst/>
                <a:latin typeface="Verdana" pitchFamily="34" charset="0"/>
                <a:ea typeface="Verdana" pitchFamily="34" charset="0"/>
                <a:cs typeface="Verdana" pitchFamily="34" charset="0"/>
              </a:rPr>
              <a:t>VCC</a:t>
            </a:r>
            <a:r>
              <a:rPr lang="en-US" sz="1800" b="1" i="0" kern="1200" baseline="0" dirty="0">
                <a:solidFill>
                  <a:srgbClr val="C00000"/>
                </a:solidFill>
                <a:effectLst/>
                <a:latin typeface="Verdana" pitchFamily="34" charset="0"/>
                <a:ea typeface="Verdana" pitchFamily="34" charset="0"/>
                <a:cs typeface="Verdana" pitchFamily="34" charset="0"/>
              </a:rPr>
              <a:t> - battery</a:t>
            </a:r>
            <a:endParaRPr lang="en-US" sz="1800" b="1" i="0" kern="1200" dirty="0">
              <a:solidFill>
                <a:srgbClr val="C00000"/>
              </a:solidFill>
              <a:effectLst/>
              <a:latin typeface="Verdana" pitchFamily="34" charset="0"/>
              <a:ea typeface="Verdana" pitchFamily="34" charset="0"/>
              <a:cs typeface="Verdana" pitchFamily="34" charset="0"/>
            </a:endParaRPr>
          </a:p>
          <a:p>
            <a:r>
              <a:rPr lang="en-US" sz="1600" b="0" i="1" kern="1200" dirty="0">
                <a:solidFill>
                  <a:schemeClr val="tx1"/>
                </a:solidFill>
                <a:effectLst/>
                <a:latin typeface="Verdana" pitchFamily="34" charset="0"/>
                <a:ea typeface="Verdana" pitchFamily="34" charset="0"/>
                <a:cs typeface="Verdana" pitchFamily="34" charset="0"/>
              </a:rPr>
              <a:t>These are diagrams (that I stole from Wikipedia) of some possible ways we can construct logical AND, OR, and NOT gates using transistors. The double blue lines represent transistors, and the squiggly lines represent </a:t>
            </a:r>
            <a:r>
              <a:rPr lang="en-US" sz="1600" b="0" i="1" u="none" strike="noStrike" kern="1200" dirty="0">
                <a:solidFill>
                  <a:schemeClr val="tx1"/>
                </a:solidFill>
                <a:effectLst/>
                <a:latin typeface="Verdana" pitchFamily="34" charset="0"/>
                <a:ea typeface="Verdana" pitchFamily="34" charset="0"/>
                <a:cs typeface="Verdana" pitchFamily="34" charset="0"/>
                <a:hlinkClick r:id="rId6"/>
              </a:rPr>
              <a:t>resistors</a:t>
            </a:r>
            <a:r>
              <a:rPr lang="en-US" sz="1600" b="0" i="1" kern="1200" dirty="0">
                <a:solidFill>
                  <a:schemeClr val="tx1"/>
                </a:solidFill>
                <a:effectLst/>
                <a:latin typeface="Verdana" pitchFamily="34" charset="0"/>
                <a:ea typeface="Verdana" pitchFamily="34" charset="0"/>
                <a:cs typeface="Verdana" pitchFamily="34" charset="0"/>
              </a:rPr>
              <a:t>. So, for instance, in the NOT device, if we apply a high voltage (“true”)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low voltage (“false”), and if we apply a low voltage (“false”) to point </a:t>
            </a:r>
            <a:r>
              <a:rPr lang="en-US" sz="1600" b="1" i="1" kern="1200" dirty="0">
                <a:solidFill>
                  <a:schemeClr val="tx1"/>
                </a:solidFill>
                <a:effectLst/>
                <a:latin typeface="Verdana" pitchFamily="34" charset="0"/>
                <a:ea typeface="Verdana" pitchFamily="34" charset="0"/>
                <a:cs typeface="Verdana" pitchFamily="34" charset="0"/>
              </a:rPr>
              <a:t>a</a:t>
            </a:r>
            <a:r>
              <a:rPr lang="en-US" sz="1600" b="0" i="1" kern="1200" dirty="0">
                <a:solidFill>
                  <a:schemeClr val="tx1"/>
                </a:solidFill>
                <a:effectLst/>
                <a:latin typeface="Verdana" pitchFamily="34" charset="0"/>
                <a:ea typeface="Verdana" pitchFamily="34" charset="0"/>
                <a:cs typeface="Verdana" pitchFamily="34" charset="0"/>
              </a:rPr>
              <a:t>, that would cause point </a:t>
            </a:r>
            <a:r>
              <a:rPr lang="en-US" sz="1600" b="1" i="1" kern="1200" dirty="0">
                <a:solidFill>
                  <a:schemeClr val="tx1"/>
                </a:solidFill>
                <a:effectLst/>
                <a:latin typeface="Verdana" pitchFamily="34" charset="0"/>
                <a:ea typeface="Verdana" pitchFamily="34" charset="0"/>
                <a:cs typeface="Verdana" pitchFamily="34" charset="0"/>
              </a:rPr>
              <a:t>F </a:t>
            </a:r>
            <a:r>
              <a:rPr lang="en-US" sz="1600" b="0" i="1" kern="1200" dirty="0">
                <a:solidFill>
                  <a:schemeClr val="tx1"/>
                </a:solidFill>
                <a:effectLst/>
                <a:latin typeface="Verdana" pitchFamily="34" charset="0"/>
                <a:ea typeface="Verdana" pitchFamily="34" charset="0"/>
                <a:cs typeface="Verdana" pitchFamily="34" charset="0"/>
              </a:rPr>
              <a:t>to have a high voltage (“true”). Essentially, this is logical NOT in circuit form.</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29</a:t>
            </a:fld>
            <a:endParaRPr lang="en-GB" dirty="0"/>
          </a:p>
        </p:txBody>
      </p:sp>
    </p:spTree>
    <p:extLst>
      <p:ext uri="{BB962C8B-B14F-4D97-AF65-F5344CB8AC3E}">
        <p14:creationId xmlns:p14="http://schemas.microsoft.com/office/powerpoint/2010/main" val="2947901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Leibniz studied binary numbering in 1679; his work appears in his article </a:t>
            </a:r>
            <a:r>
              <a:rPr lang="en-US" sz="1600" b="0" i="1" kern="1200" dirty="0">
                <a:solidFill>
                  <a:schemeClr val="tx1"/>
                </a:solidFill>
                <a:effectLst/>
                <a:latin typeface="Verdana" pitchFamily="34" charset="0"/>
                <a:ea typeface="Verdana" pitchFamily="34" charset="0"/>
                <a:cs typeface="Verdana" pitchFamily="34" charset="0"/>
              </a:rPr>
              <a:t>Explication de </a:t>
            </a:r>
            <a:r>
              <a:rPr lang="en-US" sz="1600" b="0" i="1" kern="1200" dirty="0" err="1">
                <a:solidFill>
                  <a:schemeClr val="tx1"/>
                </a:solidFill>
                <a:effectLst/>
                <a:latin typeface="Verdana" pitchFamily="34" charset="0"/>
                <a:ea typeface="Verdana" pitchFamily="34" charset="0"/>
                <a:cs typeface="Verdana" pitchFamily="34" charset="0"/>
              </a:rPr>
              <a:t>l'Arithmétique</a:t>
            </a:r>
            <a:r>
              <a:rPr lang="en-US" sz="1600" b="0" i="1" kern="1200" dirty="0">
                <a:solidFill>
                  <a:schemeClr val="tx1"/>
                </a:solidFill>
                <a:effectLst/>
                <a:latin typeface="Verdana" pitchFamily="34" charset="0"/>
                <a:ea typeface="Verdana" pitchFamily="34" charset="0"/>
                <a:cs typeface="Verdana" pitchFamily="34" charset="0"/>
              </a:rPr>
              <a:t> </a:t>
            </a:r>
            <a:r>
              <a:rPr lang="en-US" sz="1600" b="0" i="1" kern="1200" dirty="0" err="1">
                <a:solidFill>
                  <a:schemeClr val="tx1"/>
                </a:solidFill>
                <a:effectLst/>
                <a:latin typeface="Verdana" pitchFamily="34" charset="0"/>
                <a:ea typeface="Verdana" pitchFamily="34" charset="0"/>
                <a:cs typeface="Verdana" pitchFamily="34" charset="0"/>
              </a:rPr>
              <a:t>Binaire</a:t>
            </a:r>
            <a:r>
              <a:rPr lang="en-US" sz="1600" b="0" i="0" kern="1200" dirty="0">
                <a:solidFill>
                  <a:schemeClr val="tx1"/>
                </a:solidFill>
                <a:effectLst/>
                <a:latin typeface="Verdana" pitchFamily="34" charset="0"/>
                <a:ea typeface="Verdana" pitchFamily="34" charset="0"/>
                <a:cs typeface="Verdana" pitchFamily="34" charset="0"/>
              </a:rPr>
              <a:t> (published in 1703) The full title of Leibniz's article is translated into English as the </a:t>
            </a:r>
            <a:r>
              <a:rPr lang="en-US" sz="1600" b="0" i="1" kern="1200" dirty="0">
                <a:solidFill>
                  <a:schemeClr val="tx1"/>
                </a:solidFill>
                <a:effectLst/>
                <a:latin typeface="Verdana" pitchFamily="34" charset="0"/>
                <a:ea typeface="Verdana" pitchFamily="34" charset="0"/>
                <a:cs typeface="Verdana" pitchFamily="34" charset="0"/>
              </a:rPr>
              <a:t>"Explanation of Binary Arithmetic, which uses only the characters 1 and 0, with some remarks on its usefulness, and on the light it throws on the ancient Chinese figures of </a:t>
            </a:r>
            <a:r>
              <a:rPr lang="en-US" sz="1600" b="0" i="1" u="none" strike="noStrike" kern="1200" dirty="0">
                <a:solidFill>
                  <a:schemeClr val="tx1"/>
                </a:solidFill>
                <a:effectLst/>
                <a:latin typeface="Verdana" pitchFamily="34" charset="0"/>
                <a:ea typeface="Verdana" pitchFamily="34" charset="0"/>
                <a:cs typeface="Verdana" pitchFamily="34" charset="0"/>
                <a:hlinkClick r:id="rId3" tooltip="Fu Xi"/>
              </a:rPr>
              <a:t>Fu Xi</a:t>
            </a:r>
            <a:r>
              <a:rPr lang="en-US" sz="1600" b="0" i="1" kern="1200" dirty="0">
                <a:solidFill>
                  <a:schemeClr val="tx1"/>
                </a:solidFill>
                <a:effectLst/>
                <a:latin typeface="Verdana" pitchFamily="34" charset="0"/>
                <a:ea typeface="Verdana" pitchFamily="34" charset="0"/>
                <a:cs typeface="Verdana" pitchFamily="34" charset="0"/>
              </a:rPr>
              <a:t>"</a:t>
            </a:r>
            <a:r>
              <a:rPr lang="en-US" sz="1600" b="0" i="0" kern="1200" dirty="0">
                <a:solidFill>
                  <a:schemeClr val="tx1"/>
                </a:solidFill>
                <a:effectLst/>
                <a:latin typeface="Verdana" pitchFamily="34" charset="0"/>
                <a:ea typeface="Verdana" pitchFamily="34" charset="0"/>
                <a:cs typeface="Verdana" pitchFamily="34" charset="0"/>
              </a:rPr>
              <a:t>.</a:t>
            </a:r>
            <a:r>
              <a:rPr lang="en-US" sz="1600" b="0" i="0" u="none" strike="noStrike" kern="1200" baseline="30000" dirty="0">
                <a:solidFill>
                  <a:schemeClr val="tx1"/>
                </a:solidFill>
                <a:effectLst/>
                <a:latin typeface="Verdana" pitchFamily="34" charset="0"/>
                <a:ea typeface="Verdana" pitchFamily="34" charset="0"/>
                <a:cs typeface="Verdana" pitchFamily="34" charset="0"/>
                <a:hlinkClick r:id="rId4"/>
              </a:rPr>
              <a:t>[18]</a:t>
            </a:r>
            <a:r>
              <a:rPr lang="en-US" sz="1600" b="0" i="0" kern="1200" dirty="0">
                <a:solidFill>
                  <a:schemeClr val="tx1"/>
                </a:solidFill>
                <a:effectLst/>
                <a:latin typeface="Verdana" pitchFamily="34" charset="0"/>
                <a:ea typeface="Verdana" pitchFamily="34" charset="0"/>
                <a:cs typeface="Verdana" pitchFamily="34" charset="0"/>
              </a:rPr>
              <a:t> (1703). Leibniz's system uses 0 and 1, like the modern binary numeral system. An example of Leibniz's binary numeral system is as follows</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30</a:t>
            </a:fld>
            <a:endParaRPr lang="en-GB" dirty="0"/>
          </a:p>
        </p:txBody>
      </p:sp>
    </p:spTree>
    <p:extLst>
      <p:ext uri="{BB962C8B-B14F-4D97-AF65-F5344CB8AC3E}">
        <p14:creationId xmlns:p14="http://schemas.microsoft.com/office/powerpoint/2010/main" val="3154831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We can combine these </a:t>
            </a:r>
            <a:r>
              <a:rPr lang="en-US" sz="1600" b="1" i="0" u="none" strike="noStrike" kern="1200" dirty="0">
                <a:solidFill>
                  <a:schemeClr val="tx1"/>
                </a:solidFill>
                <a:effectLst/>
                <a:latin typeface="Verdana" pitchFamily="34" charset="0"/>
                <a:ea typeface="Verdana" pitchFamily="34" charset="0"/>
                <a:cs typeface="Verdana" pitchFamily="34" charset="0"/>
                <a:hlinkClick r:id="rId3"/>
              </a:rPr>
              <a:t>AND gates</a:t>
            </a:r>
            <a:r>
              <a:rPr lang="en-US" sz="1600" b="0" i="0" kern="1200" dirty="0">
                <a:solidFill>
                  <a:schemeClr val="tx1"/>
                </a:solidFill>
                <a:effectLst/>
                <a:latin typeface="Verdana" pitchFamily="34" charset="0"/>
                <a:ea typeface="Verdana" pitchFamily="34" charset="0"/>
                <a:cs typeface="Verdana" pitchFamily="34" charset="0"/>
              </a:rPr>
              <a:t>, </a:t>
            </a:r>
            <a:r>
              <a:rPr lang="en-US" sz="1600" b="1" i="0" u="none" strike="noStrike" kern="1200" dirty="0">
                <a:solidFill>
                  <a:schemeClr val="tx1"/>
                </a:solidFill>
                <a:effectLst/>
                <a:latin typeface="Verdana" pitchFamily="34" charset="0"/>
                <a:ea typeface="Verdana" pitchFamily="34" charset="0"/>
                <a:cs typeface="Verdana" pitchFamily="34" charset="0"/>
                <a:hlinkClick r:id="rId4"/>
              </a:rPr>
              <a:t>OR gates</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u="none" strike="noStrike" kern="1200" dirty="0">
                <a:solidFill>
                  <a:schemeClr val="tx1"/>
                </a:solidFill>
                <a:effectLst/>
                <a:latin typeface="Verdana" pitchFamily="34" charset="0"/>
                <a:ea typeface="Verdana" pitchFamily="34" charset="0"/>
                <a:cs typeface="Verdana" pitchFamily="34" charset="0"/>
                <a:hlinkClick r:id="rId5"/>
              </a:rPr>
              <a:t>NOT gates</a:t>
            </a:r>
            <a:r>
              <a:rPr lang="en-US" sz="1600" b="0" i="0" kern="1200" dirty="0">
                <a:solidFill>
                  <a:schemeClr val="tx1"/>
                </a:solidFill>
                <a:effectLst/>
                <a:latin typeface="Verdana" pitchFamily="34" charset="0"/>
                <a:ea typeface="Verdana" pitchFamily="34" charset="0"/>
                <a:cs typeface="Verdana" pitchFamily="34" charset="0"/>
              </a:rPr>
              <a:t> in a huge number of ways to transform the "true" and "false" signals into </a:t>
            </a:r>
            <a:r>
              <a:rPr lang="en-US" sz="1600" b="0" i="1" kern="1200" dirty="0">
                <a:solidFill>
                  <a:schemeClr val="tx1"/>
                </a:solidFill>
                <a:effectLst/>
                <a:latin typeface="Verdana" pitchFamily="34" charset="0"/>
                <a:ea typeface="Verdana" pitchFamily="34" charset="0"/>
                <a:cs typeface="Verdana" pitchFamily="34" charset="0"/>
              </a:rPr>
              <a:t>new</a:t>
            </a:r>
            <a:r>
              <a:rPr lang="en-US" sz="1600" b="0" i="0" kern="1200" dirty="0">
                <a:solidFill>
                  <a:schemeClr val="tx1"/>
                </a:solidFill>
                <a:effectLst/>
                <a:latin typeface="Verdana" pitchFamily="34" charset="0"/>
                <a:ea typeface="Verdana" pitchFamily="34" charset="0"/>
                <a:cs typeface="Verdana" pitchFamily="34" charset="0"/>
              </a:rPr>
              <a:t> "true" and "false" signals. So with this idea of manipulating truth and falsehood using logic gates, we can build circuits that can calculate whether things are true or false, just by setting the inputs of the gates and seeing what comes out of the other side, and checking whether the output is a high voltage (true) or a low voltage (false).</a:t>
            </a:r>
          </a:p>
          <a:p>
            <a:endParaRPr lang="en-US" sz="1600" b="0" i="0" kern="1200" dirty="0">
              <a:solidFill>
                <a:schemeClr val="tx1"/>
              </a:solidFill>
              <a:effectLst/>
              <a:latin typeface="Verdana" pitchFamily="34" charset="0"/>
              <a:ea typeface="Verdana" pitchFamily="34" charset="0"/>
              <a:cs typeface="Verdana" pitchFamily="34" charset="0"/>
            </a:endParaRPr>
          </a:p>
          <a:p>
            <a:r>
              <a:rPr lang="en-US" sz="1600" b="0" i="0" kern="1200" dirty="0">
                <a:solidFill>
                  <a:schemeClr val="tx1"/>
                </a:solidFill>
                <a:effectLst/>
                <a:latin typeface="Verdana" pitchFamily="34" charset="0"/>
                <a:ea typeface="Verdana" pitchFamily="34" charset="0"/>
                <a:cs typeface="Verdana" pitchFamily="34" charset="0"/>
              </a:rPr>
              <a:t>From these simple truth signals represented by voltages, we can now construct a basic system that can represent arithmetic. In our high/low voltage setup, we'll use the </a:t>
            </a:r>
            <a:r>
              <a:rPr lang="en-US" sz="1600" b="1" i="0" kern="1200" dirty="0">
                <a:solidFill>
                  <a:schemeClr val="tx1"/>
                </a:solidFill>
                <a:effectLst/>
                <a:latin typeface="Verdana" pitchFamily="34" charset="0"/>
                <a:ea typeface="Verdana" pitchFamily="34" charset="0"/>
                <a:cs typeface="Verdana" pitchFamily="34" charset="0"/>
              </a:rPr>
              <a:t>base-2 (binary) number system</a:t>
            </a:r>
            <a:r>
              <a:rPr lang="en-US" sz="1600" b="0" i="0" kern="1200" dirty="0">
                <a:solidFill>
                  <a:schemeClr val="tx1"/>
                </a:solidFill>
                <a:effectLst/>
                <a:latin typeface="Verdana" pitchFamily="34" charset="0"/>
                <a:ea typeface="Verdana" pitchFamily="34" charset="0"/>
                <a:cs typeface="Verdana" pitchFamily="34" charset="0"/>
              </a:rPr>
              <a:t> rather than our usual base-10 (decimal) system, since we only really have two possible "digits" (the true/false signals) available for us to use </a:t>
            </a:r>
            <a:r>
              <a:rPr lang="en-US" sz="1600" b="1" i="0" kern="1200" dirty="0">
                <a:solidFill>
                  <a:schemeClr val="tx1"/>
                </a:solidFill>
                <a:effectLst/>
                <a:latin typeface="Verdana" pitchFamily="34" charset="0"/>
                <a:ea typeface="Verdana" pitchFamily="34" charset="0"/>
                <a:cs typeface="Verdana" pitchFamily="34" charset="0"/>
              </a:rPr>
              <a:t>[1]</a:t>
            </a:r>
            <a:r>
              <a:rPr lang="en-US" sz="1600" b="0" i="0" kern="1200" dirty="0">
                <a:solidFill>
                  <a:schemeClr val="tx1"/>
                </a:solidFill>
                <a:effectLst/>
                <a:latin typeface="Verdana" pitchFamily="34" charset="0"/>
                <a:ea typeface="Verdana" pitchFamily="34" charset="0"/>
                <a:cs typeface="Verdana" pitchFamily="34" charset="0"/>
              </a:rPr>
              <a:t>. We'll pretend the "true" signals are actually the digit "</a:t>
            </a:r>
            <a:r>
              <a:rPr lang="en-US" sz="1600" b="1" i="0" kern="1200" dirty="0">
                <a:solidFill>
                  <a:schemeClr val="tx1"/>
                </a:solidFill>
                <a:effectLst/>
                <a:latin typeface="Verdana" pitchFamily="34" charset="0"/>
                <a:ea typeface="Verdana" pitchFamily="34" charset="0"/>
                <a:cs typeface="Verdana" pitchFamily="34" charset="0"/>
              </a:rPr>
              <a:t>1</a:t>
            </a:r>
            <a:r>
              <a:rPr lang="en-US" sz="1600" b="0" i="0" kern="1200" dirty="0">
                <a:solidFill>
                  <a:schemeClr val="tx1"/>
                </a:solidFill>
                <a:effectLst/>
                <a:latin typeface="Verdana" pitchFamily="34" charset="0"/>
                <a:ea typeface="Verdana" pitchFamily="34" charset="0"/>
                <a:cs typeface="Verdana" pitchFamily="34" charset="0"/>
              </a:rPr>
              <a:t>", and likewise, we'll pretend that the "false" signals are actually the digit "</a:t>
            </a:r>
            <a:r>
              <a:rPr lang="en-US" sz="1600" b="1" i="0" kern="1200" dirty="0">
                <a:solidFill>
                  <a:schemeClr val="tx1"/>
                </a:solidFill>
                <a:effectLst/>
                <a:latin typeface="Verdana" pitchFamily="34" charset="0"/>
                <a:ea typeface="Verdana" pitchFamily="34" charset="0"/>
                <a:cs typeface="Verdana" pitchFamily="34" charset="0"/>
              </a:rPr>
              <a:t>0</a:t>
            </a:r>
            <a:r>
              <a:rPr lang="en-US" sz="1600" b="0" i="0" kern="1200" dirty="0">
                <a:solidFill>
                  <a:schemeClr val="tx1"/>
                </a:solidFill>
                <a:effectLst/>
                <a:latin typeface="Verdana" pitchFamily="34" charset="0"/>
                <a:ea typeface="Verdana" pitchFamily="34" charset="0"/>
                <a:cs typeface="Verdana" pitchFamily="34" charset="0"/>
              </a:rPr>
              <a:t>". By combining the aforementioned AND, OR, and NOT gates in creative ways, we can create new devices that can perform addition, subtraction, and so on just by looking at the "digits" and combining/transforming them through sets of logic gates to get new "digits" that represent a "sum", a "difference", or whatever other "arithmetic" operation we want. (In fact, all you really need at this level is addition, since subtraction is just adding a negative number</a:t>
            </a:r>
            <a:r>
              <a:rPr lang="en-US" sz="1600" b="1" i="0" kern="1200" dirty="0">
                <a:solidFill>
                  <a:schemeClr val="tx1"/>
                </a:solidFill>
                <a:effectLst/>
                <a:latin typeface="Verdana" pitchFamily="34" charset="0"/>
                <a:ea typeface="Verdana" pitchFamily="34" charset="0"/>
                <a:cs typeface="Verdana" pitchFamily="34" charset="0"/>
              </a:rPr>
              <a:t>[2]</a:t>
            </a:r>
            <a:r>
              <a:rPr lang="en-US" sz="1600" b="0" i="0" kern="1200" dirty="0">
                <a:solidFill>
                  <a:schemeClr val="tx1"/>
                </a:solidFill>
                <a:effectLst/>
                <a:latin typeface="Verdana" pitchFamily="34" charset="0"/>
                <a:ea typeface="Verdana" pitchFamily="34" charset="0"/>
                <a:cs typeface="Verdana" pitchFamily="34" charset="0"/>
              </a:rPr>
              <a:t>, multiplication is repeated addition</a:t>
            </a:r>
            <a:r>
              <a:rPr lang="en-US" sz="1600" b="1" i="0" kern="1200" dirty="0">
                <a:solidFill>
                  <a:schemeClr val="tx1"/>
                </a:solidFill>
                <a:effectLst/>
                <a:latin typeface="Verdana" pitchFamily="34" charset="0"/>
                <a:ea typeface="Verdana" pitchFamily="34" charset="0"/>
                <a:cs typeface="Verdana" pitchFamily="34" charset="0"/>
              </a:rPr>
              <a:t>[3]</a:t>
            </a:r>
            <a:r>
              <a:rPr lang="en-US" sz="1600" b="0" i="0" kern="1200" dirty="0">
                <a:solidFill>
                  <a:schemeClr val="tx1"/>
                </a:solidFill>
                <a:effectLst/>
                <a:latin typeface="Verdana" pitchFamily="34" charset="0"/>
                <a:ea typeface="Verdana" pitchFamily="34" charset="0"/>
                <a:cs typeface="Verdana" pitchFamily="34" charset="0"/>
              </a:rPr>
              <a:t>, and division is repeated subtraction... sort of </a:t>
            </a:r>
            <a:r>
              <a:rPr lang="en-US" sz="1600" b="1" i="0" kern="1200" dirty="0">
                <a:solidFill>
                  <a:schemeClr val="tx1"/>
                </a:solidFill>
                <a:effectLst/>
                <a:latin typeface="Verdana" pitchFamily="34" charset="0"/>
                <a:ea typeface="Verdana" pitchFamily="34" charset="0"/>
                <a:cs typeface="Verdana" pitchFamily="34" charset="0"/>
              </a:rPr>
              <a:t>[4]</a:t>
            </a:r>
            <a:r>
              <a:rPr lang="en-US" sz="1600" b="0" i="0" kern="1200" dirty="0">
                <a:solidFill>
                  <a:schemeClr val="tx1"/>
                </a:solidFill>
                <a:effectLst/>
                <a:latin typeface="Verdana" pitchFamily="34" charset="0"/>
                <a:ea typeface="Verdana" pitchFamily="34" charset="0"/>
                <a:cs typeface="Verdana" pitchFamily="34" charset="0"/>
              </a:rPr>
              <a:t>).</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33</a:t>
            </a:fld>
            <a:endParaRPr lang="en-GB" dirty="0"/>
          </a:p>
        </p:txBody>
      </p:sp>
    </p:spTree>
    <p:extLst>
      <p:ext uri="{BB962C8B-B14F-4D97-AF65-F5344CB8AC3E}">
        <p14:creationId xmlns:p14="http://schemas.microsoft.com/office/powerpoint/2010/main" val="729530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picture? </a:t>
            </a:r>
          </a:p>
          <a:p>
            <a:endParaRPr lang="en-US" dirty="0"/>
          </a:p>
          <a:p>
            <a:r>
              <a:rPr lang="en-US" sz="1600" b="0" i="0" kern="1200" dirty="0">
                <a:solidFill>
                  <a:schemeClr val="tx1"/>
                </a:solidFill>
                <a:effectLst/>
                <a:latin typeface="Verdana" pitchFamily="34" charset="0"/>
                <a:ea typeface="Verdana" pitchFamily="34" charset="0"/>
                <a:cs typeface="Verdana" pitchFamily="34" charset="0"/>
              </a:rPr>
              <a:t>31 + 1 </a:t>
            </a:r>
          </a:p>
          <a:p>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36</a:t>
            </a:fld>
            <a:endParaRPr lang="en-GB" dirty="0"/>
          </a:p>
        </p:txBody>
      </p:sp>
    </p:spTree>
    <p:extLst>
      <p:ext uri="{BB962C8B-B14F-4D97-AF65-F5344CB8AC3E}">
        <p14:creationId xmlns:p14="http://schemas.microsoft.com/office/powerpoint/2010/main" val="2099099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a:solidFill>
                  <a:schemeClr val="tx1"/>
                </a:solidFill>
                <a:effectLst/>
                <a:latin typeface="Verdana" pitchFamily="34" charset="0"/>
                <a:ea typeface="Verdana" pitchFamily="34" charset="0"/>
                <a:cs typeface="Verdana" pitchFamily="34" charset="0"/>
              </a:rPr>
              <a:t>Something to Remember Me By</a:t>
            </a:r>
            <a:endParaRPr lang="en-US" sz="1600" b="0" i="0" kern="1200" dirty="0">
              <a:solidFill>
                <a:schemeClr val="tx1"/>
              </a:solidFill>
              <a:effectLst/>
              <a:latin typeface="Verdana" pitchFamily="34" charset="0"/>
              <a:ea typeface="Verdana" pitchFamily="34" charset="0"/>
              <a:cs typeface="Verdana" pitchFamily="34" charset="0"/>
            </a:endParaRPr>
          </a:p>
          <a:p>
            <a:r>
              <a:rPr lang="en-US" sz="1600" b="0" i="0" kern="1200" dirty="0">
                <a:solidFill>
                  <a:schemeClr val="tx1"/>
                </a:solidFill>
                <a:effectLst/>
                <a:latin typeface="Verdana" pitchFamily="34" charset="0"/>
                <a:ea typeface="Verdana" pitchFamily="34" charset="0"/>
                <a:cs typeface="Verdana" pitchFamily="34" charset="0"/>
              </a:rPr>
              <a:t>We're not nearly up to the level of a CPU yet, though. Next, we need to introduce the idea of "</a:t>
            </a:r>
            <a:r>
              <a:rPr lang="en-US" sz="1600" b="1" i="0" kern="1200" dirty="0">
                <a:solidFill>
                  <a:schemeClr val="tx1"/>
                </a:solidFill>
                <a:effectLst/>
                <a:latin typeface="Verdana" pitchFamily="34" charset="0"/>
                <a:ea typeface="Verdana" pitchFamily="34" charset="0"/>
                <a:cs typeface="Verdana" pitchFamily="34" charset="0"/>
              </a:rPr>
              <a:t>state</a:t>
            </a:r>
            <a:r>
              <a:rPr lang="en-US" sz="1600" b="0" i="0" kern="1200" dirty="0">
                <a:solidFill>
                  <a:schemeClr val="tx1"/>
                </a:solidFill>
                <a:effectLst/>
                <a:latin typeface="Verdana" pitchFamily="34" charset="0"/>
                <a:ea typeface="Verdana" pitchFamily="34" charset="0"/>
                <a:cs typeface="Verdana" pitchFamily="34" charset="0"/>
              </a:rPr>
              <a:t>" and "</a:t>
            </a:r>
            <a:r>
              <a:rPr lang="en-US" sz="1600" b="1" i="0" kern="1200" dirty="0">
                <a:solidFill>
                  <a:schemeClr val="tx1"/>
                </a:solidFill>
                <a:effectLst/>
                <a:latin typeface="Verdana" pitchFamily="34" charset="0"/>
                <a:ea typeface="Verdana" pitchFamily="34" charset="0"/>
                <a:cs typeface="Verdana" pitchFamily="34" charset="0"/>
              </a:rPr>
              <a:t>memory</a:t>
            </a:r>
            <a:r>
              <a:rPr lang="en-US" sz="1600" b="0" i="0" kern="1200" dirty="0">
                <a:solidFill>
                  <a:schemeClr val="tx1"/>
                </a:solidFill>
                <a:effectLst/>
                <a:latin typeface="Verdana" pitchFamily="34" charset="0"/>
                <a:ea typeface="Verdana" pitchFamily="34" charset="0"/>
                <a:cs typeface="Verdana" pitchFamily="34" charset="0"/>
              </a:rPr>
              <a:t>". In other words, we need to build devices that can "remember" the results of prior truth/arithmetic calculations. It's not enough to just take the result of some calculation and see what it is </a:t>
            </a:r>
            <a:r>
              <a:rPr lang="en-US" sz="1600" b="0" i="1" kern="1200" dirty="0">
                <a:solidFill>
                  <a:schemeClr val="tx1"/>
                </a:solidFill>
                <a:effectLst/>
                <a:latin typeface="Verdana" pitchFamily="34" charset="0"/>
                <a:ea typeface="Verdana" pitchFamily="34" charset="0"/>
                <a:cs typeface="Verdana" pitchFamily="34" charset="0"/>
              </a:rPr>
              <a:t>right now</a:t>
            </a:r>
            <a:r>
              <a:rPr lang="en-US" sz="1600" b="0" i="0" kern="1200" dirty="0">
                <a:solidFill>
                  <a:schemeClr val="tx1"/>
                </a:solidFill>
                <a:effectLst/>
                <a:latin typeface="Verdana" pitchFamily="34" charset="0"/>
                <a:ea typeface="Verdana" pitchFamily="34" charset="0"/>
                <a:cs typeface="Verdana" pitchFamily="34" charset="0"/>
              </a:rPr>
              <a:t>, we must also be able to store that result so we can use it again at a later time.</a:t>
            </a:r>
          </a:p>
          <a:p>
            <a:r>
              <a:rPr lang="en-US" sz="1600" b="0" i="0" kern="1200" dirty="0">
                <a:solidFill>
                  <a:schemeClr val="tx1"/>
                </a:solidFill>
                <a:effectLst/>
                <a:latin typeface="Verdana" pitchFamily="34" charset="0"/>
                <a:ea typeface="Verdana" pitchFamily="34" charset="0"/>
                <a:cs typeface="Verdana" pitchFamily="34" charset="0"/>
              </a:rPr>
              <a:t>We need a device that has "memory"— one whose "truth/falsehood" output value doesn't just depend on its inputs, but also on its </a:t>
            </a:r>
            <a:r>
              <a:rPr lang="en-US" sz="1600" b="0" i="1" kern="1200" dirty="0">
                <a:solidFill>
                  <a:schemeClr val="tx1"/>
                </a:solidFill>
                <a:effectLst/>
                <a:latin typeface="Verdana" pitchFamily="34" charset="0"/>
                <a:ea typeface="Verdana" pitchFamily="34" charset="0"/>
                <a:cs typeface="Verdana" pitchFamily="34" charset="0"/>
              </a:rPr>
              <a:t>entire history</a:t>
            </a:r>
            <a:r>
              <a:rPr lang="en-US" sz="1600" b="0" i="0" kern="1200" dirty="0">
                <a:solidFill>
                  <a:schemeClr val="tx1"/>
                </a:solidFill>
                <a:effectLst/>
                <a:latin typeface="Verdana" pitchFamily="34" charset="0"/>
                <a:ea typeface="Verdana" pitchFamily="34" charset="0"/>
                <a:cs typeface="Verdana" pitchFamily="34" charset="0"/>
              </a:rPr>
              <a:t> of inputs leading up to the present moment. This is the idea of a "</a:t>
            </a:r>
            <a:r>
              <a:rPr lang="en-US" sz="1600" b="1" i="0" kern="1200" dirty="0">
                <a:solidFill>
                  <a:schemeClr val="tx1"/>
                </a:solidFill>
                <a:effectLst/>
                <a:latin typeface="Verdana" pitchFamily="34" charset="0"/>
                <a:ea typeface="Verdana" pitchFamily="34" charset="0"/>
                <a:cs typeface="Verdana" pitchFamily="34" charset="0"/>
              </a:rPr>
              <a:t>latch</a:t>
            </a:r>
            <a:r>
              <a:rPr lang="en-US" sz="1600" b="0" i="0" kern="1200" dirty="0">
                <a:solidFill>
                  <a:schemeClr val="tx1"/>
                </a:solidFill>
                <a:effectLst/>
                <a:latin typeface="Verdana" pitchFamily="34" charset="0"/>
                <a:ea typeface="Verdana" pitchFamily="34" charset="0"/>
                <a:cs typeface="Verdana" pitchFamily="34" charset="0"/>
              </a:rPr>
              <a:t>" device. A "latch" is nothing more than a very particular arrangement of logic gates</a:t>
            </a:r>
            <a:r>
              <a:rPr lang="en-US" sz="1600" b="1" i="0" kern="1200" dirty="0">
                <a:solidFill>
                  <a:schemeClr val="tx1"/>
                </a:solidFill>
                <a:effectLst/>
                <a:latin typeface="Verdana" pitchFamily="34" charset="0"/>
                <a:ea typeface="Verdana" pitchFamily="34" charset="0"/>
                <a:cs typeface="Verdana" pitchFamily="34" charset="0"/>
              </a:rPr>
              <a:t>[1]</a:t>
            </a:r>
            <a:r>
              <a:rPr lang="en-US" sz="1600" b="0" i="0" kern="1200" dirty="0">
                <a:solidFill>
                  <a:schemeClr val="tx1"/>
                </a:solidFill>
                <a:effectLst/>
                <a:latin typeface="Verdana" pitchFamily="34" charset="0"/>
                <a:ea typeface="Verdana" pitchFamily="34" charset="0"/>
                <a:cs typeface="Verdana" pitchFamily="34" charset="0"/>
              </a:rPr>
              <a:t> that "remembers" its last input and continually outputs that value forever until you change it to something else. Using this property of latches, we can build circuits that not only do arithmetic/truth calculations, but can also "remember" those calculations and use the results for later calculations.</a:t>
            </a:r>
          </a:p>
          <a:p>
            <a:r>
              <a:rPr lang="en-US" sz="1600" b="0" i="0" kern="1200" dirty="0">
                <a:solidFill>
                  <a:schemeClr val="tx1"/>
                </a:solidFill>
                <a:effectLst/>
                <a:latin typeface="Verdana" pitchFamily="34" charset="0"/>
                <a:ea typeface="Verdana" pitchFamily="34" charset="0"/>
                <a:cs typeface="Verdana" pitchFamily="34" charset="0"/>
              </a:rPr>
              <a:t>Now that we have introduced the dimension of time (since our calculations can now persist and change over time via memory devices), we'll need some way to synchronize all these calculations, so we can be sure that all the timed memory-based calculations give us the correct answer at the correct time. The way digital electronics do this is through a global voltage signal called a "</a:t>
            </a:r>
            <a:r>
              <a:rPr lang="en-US" sz="1600" b="1" i="0" kern="1200" dirty="0">
                <a:solidFill>
                  <a:schemeClr val="tx1"/>
                </a:solidFill>
                <a:effectLst/>
                <a:latin typeface="Verdana" pitchFamily="34" charset="0"/>
                <a:ea typeface="Verdana" pitchFamily="34" charset="0"/>
                <a:cs typeface="Verdana" pitchFamily="34" charset="0"/>
              </a:rPr>
              <a:t>clock</a:t>
            </a:r>
            <a:r>
              <a:rPr lang="en-US" sz="1600" b="0" i="0" kern="1200" dirty="0">
                <a:solidFill>
                  <a:schemeClr val="tx1"/>
                </a:solidFill>
                <a:effectLst/>
                <a:latin typeface="Verdana" pitchFamily="34" charset="0"/>
                <a:ea typeface="Verdana" pitchFamily="34" charset="0"/>
                <a:cs typeface="Verdana" pitchFamily="34" charset="0"/>
              </a:rPr>
              <a:t>". The clock signal</a:t>
            </a:r>
            <a:r>
              <a:rPr lang="en-US" sz="1600" b="1" i="0" kern="1200" dirty="0">
                <a:solidFill>
                  <a:schemeClr val="tx1"/>
                </a:solidFill>
                <a:effectLst/>
                <a:latin typeface="Verdana" pitchFamily="34" charset="0"/>
                <a:ea typeface="Verdana" pitchFamily="34" charset="0"/>
                <a:cs typeface="Verdana" pitchFamily="34" charset="0"/>
              </a:rPr>
              <a:t>[2]</a:t>
            </a:r>
            <a:r>
              <a:rPr lang="en-US" sz="1600" b="0" i="0" kern="1200" dirty="0">
                <a:solidFill>
                  <a:schemeClr val="tx1"/>
                </a:solidFill>
                <a:effectLst/>
                <a:latin typeface="Verdana" pitchFamily="34" charset="0"/>
                <a:ea typeface="Verdana" pitchFamily="34" charset="0"/>
                <a:cs typeface="Verdana" pitchFamily="34" charset="0"/>
              </a:rPr>
              <a:t> is just a voltage that oscillates between "high" and "low" voltages really fast, but at a very regular known interval. We can design our logic circuits to synchronize along this global clock signal and give us the "next stage" in our multi-step calculations each time the clock transitions from "low" to "high".</a:t>
            </a:r>
          </a:p>
          <a:p>
            <a:r>
              <a:rPr lang="en-US" sz="1600" b="0" i="0" kern="1200" dirty="0">
                <a:solidFill>
                  <a:schemeClr val="tx1"/>
                </a:solidFill>
                <a:effectLst/>
                <a:latin typeface="Verdana" pitchFamily="34" charset="0"/>
                <a:ea typeface="Verdana" pitchFamily="34" charset="0"/>
                <a:cs typeface="Verdana" pitchFamily="34" charset="0"/>
              </a:rPr>
              <a:t>Now we can build more advanced "latch" devices that synchronize along this clock signal— we'll call them "</a:t>
            </a:r>
            <a:r>
              <a:rPr lang="en-US" sz="1600" b="1" i="0" kern="1200" dirty="0">
                <a:solidFill>
                  <a:schemeClr val="tx1"/>
                </a:solidFill>
                <a:effectLst/>
                <a:latin typeface="Verdana" pitchFamily="34" charset="0"/>
                <a:ea typeface="Verdana" pitchFamily="34" charset="0"/>
                <a:cs typeface="Verdana" pitchFamily="34" charset="0"/>
              </a:rPr>
              <a:t>flip-flops</a:t>
            </a:r>
            <a:r>
              <a:rPr lang="en-US" sz="1600" b="0" i="0" kern="1200" dirty="0">
                <a:solidFill>
                  <a:schemeClr val="tx1"/>
                </a:solidFill>
                <a:effectLst/>
                <a:latin typeface="Verdana" pitchFamily="34" charset="0"/>
                <a:ea typeface="Verdana" pitchFamily="34" charset="0"/>
                <a:cs typeface="Verdana" pitchFamily="34" charset="0"/>
              </a:rPr>
              <a:t>". Flip-flops are able to “remember” results (like latches), but only do so whenever the clock signal rises from low to high. (This allows us to synchronize each stage of a multi-step calculation with the clock signal.)</a:t>
            </a:r>
          </a:p>
          <a:p>
            <a:r>
              <a:rPr lang="en-US" sz="1600" b="1" i="0" kern="1200" dirty="0">
                <a:solidFill>
                  <a:schemeClr val="tx1"/>
                </a:solidFill>
                <a:effectLst/>
                <a:latin typeface="Verdana" pitchFamily="34" charset="0"/>
                <a:ea typeface="Verdana" pitchFamily="34" charset="0"/>
                <a:cs typeface="Verdana" pitchFamily="34" charset="0"/>
              </a:rPr>
              <a:t>[1]</a:t>
            </a:r>
            <a:r>
              <a:rPr lang="en-US" sz="1600" b="0" i="0" kern="1200" dirty="0">
                <a:solidFill>
                  <a:schemeClr val="tx1"/>
                </a:solidFill>
                <a:effectLst/>
                <a:latin typeface="Verdana" pitchFamily="34" charset="0"/>
                <a:ea typeface="Verdana" pitchFamily="34" charset="0"/>
                <a:cs typeface="Verdana" pitchFamily="34" charset="0"/>
              </a:rPr>
              <a:t> Specifically, a latch is composed of </a:t>
            </a:r>
            <a:r>
              <a:rPr lang="en-US" sz="1600" b="0" i="0" u="none" strike="noStrike" kern="1200" dirty="0">
                <a:solidFill>
                  <a:schemeClr val="tx1"/>
                </a:solidFill>
                <a:effectLst/>
                <a:latin typeface="Verdana" pitchFamily="34" charset="0"/>
                <a:ea typeface="Verdana" pitchFamily="34" charset="0"/>
                <a:cs typeface="Verdana" pitchFamily="34" charset="0"/>
                <a:hlinkClick r:id="rId3"/>
              </a:rPr>
              <a:t>multiple negating logic gates that feed their own outputs back into their inputs</a:t>
            </a:r>
            <a:r>
              <a:rPr lang="en-US" sz="1600" b="0" i="0" kern="1200" dirty="0">
                <a:solidFill>
                  <a:schemeClr val="tx1"/>
                </a:solidFill>
                <a:effectLst/>
                <a:latin typeface="Verdana" pitchFamily="34" charset="0"/>
                <a:ea typeface="Verdana" pitchFamily="34" charset="0"/>
                <a:cs typeface="Verdana" pitchFamily="34" charset="0"/>
              </a:rPr>
              <a:t>. It's weird thinking about that at first, but it actually works exactly as you would expect "memory" to work, and it's pretty clever.</a:t>
            </a:r>
          </a:p>
          <a:p>
            <a:r>
              <a:rPr lang="en-US" sz="1600" b="1" i="0" kern="1200" dirty="0">
                <a:solidFill>
                  <a:schemeClr val="tx1"/>
                </a:solidFill>
                <a:effectLst/>
                <a:latin typeface="Verdana" pitchFamily="34" charset="0"/>
                <a:ea typeface="Verdana" pitchFamily="34" charset="0"/>
                <a:cs typeface="Verdana" pitchFamily="34" charset="0"/>
              </a:rPr>
              <a:t>[2]</a:t>
            </a:r>
            <a:r>
              <a:rPr lang="en-US" sz="1600" b="0" i="0" kern="1200" dirty="0">
                <a:solidFill>
                  <a:schemeClr val="tx1"/>
                </a:solidFill>
                <a:effectLst/>
                <a:latin typeface="Verdana" pitchFamily="34" charset="0"/>
                <a:ea typeface="Verdana" pitchFamily="34" charset="0"/>
                <a:cs typeface="Verdana" pitchFamily="34" charset="0"/>
              </a:rPr>
              <a:t> As a layman, you may have heard of this mystical "clock signal" before, in terms of a marketing number used to advertise how "fast" your CPU supposedly is. The "clock speed" of a CPU really just determines how fast this "global clock signal" flips back and forth between "high" and "low" voltage. (And before you ask— no, clock speed is not the only indicator of CPU performance, and it's not always a reliable way to determine how fast your CPU will run a given program).</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37</a:t>
            </a:fld>
            <a:endParaRPr lang="en-GB" dirty="0"/>
          </a:p>
        </p:txBody>
      </p:sp>
    </p:spTree>
    <p:extLst>
      <p:ext uri="{BB962C8B-B14F-4D97-AF65-F5344CB8AC3E}">
        <p14:creationId xmlns:p14="http://schemas.microsoft.com/office/powerpoint/2010/main" val="4168688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pPr>
              <a:lnSpc>
                <a:spcPct val="90000"/>
              </a:lnSpc>
              <a:buClr>
                <a:srgbClr val="000000"/>
              </a:buClr>
              <a:buSzPct val="100000"/>
              <a:buChar char="-"/>
            </a:pPr>
            <a:r>
              <a:t>Plan zur Lösung eines Problems entwerfen</a:t>
            </a:r>
          </a:p>
          <a:p>
            <a:pPr>
              <a:lnSpc>
                <a:spcPct val="90000"/>
              </a:lnSpc>
              <a:buClr>
                <a:srgbClr val="000000"/>
              </a:buClr>
              <a:buSzPct val="100000"/>
              <a:buChar char="-"/>
            </a:pPr>
            <a:r>
              <a:t>Computer tun ausschließlich das, was man ihnen ausdrücklich befiehlt</a:t>
            </a:r>
          </a:p>
          <a:p>
            <a:pPr>
              <a:lnSpc>
                <a:spcPct val="90000"/>
              </a:lnSpc>
              <a:buClr>
                <a:srgbClr val="000000"/>
              </a:buClr>
              <a:buSzPct val="100000"/>
              <a:buChar char="-"/>
            </a:pPr>
            <a:r>
              <a:t>Anspruchsvolle, intellektuelle Tätigkeit</a:t>
            </a:r>
          </a:p>
          <a:p>
            <a:pPr>
              <a:lnSpc>
                <a:spcPct val="90000"/>
              </a:lnSpc>
              <a:buClr>
                <a:srgbClr val="000000"/>
              </a:buClr>
              <a:buSzPct val="100000"/>
              <a:buChar char="-"/>
            </a:pPr>
            <a:r>
              <a:t>Software besteht aus Daten und Befehlen: Daten = Elements, die vom Programm verarbeitet werden (zB Zahlen, Texte)</a:t>
            </a:r>
          </a:p>
          <a:p>
            <a:pPr>
              <a:lnSpc>
                <a:spcPct val="90000"/>
              </a:lnSpc>
              <a:buClr>
                <a:srgbClr val="000000"/>
              </a:buClr>
              <a:buSzPct val="100000"/>
              <a:buChar char="-"/>
            </a:pPr>
            <a:r>
              <a:t>Befehle: was wird mit den Daten getan (zB Zahlen addieren, Text drucken)</a:t>
            </a:r>
          </a:p>
          <a:p>
            <a:pPr>
              <a:lnSpc>
                <a:spcPct val="90000"/>
              </a:lnSpc>
              <a:buClr>
                <a:srgbClr val="000000"/>
              </a:buClr>
              <a:buSzPct val="100000"/>
              <a:buChar char="-"/>
            </a:pPr>
            <a:endParaRPr/>
          </a:p>
          <a:p>
            <a:pPr>
              <a:lnSpc>
                <a:spcPct val="90000"/>
              </a:lnSpc>
              <a:buClr>
                <a:srgbClr val="000000"/>
              </a:buClr>
              <a:buSzPct val="100000"/>
              <a:buChar char="-"/>
            </a:pPr>
            <a:endParaRPr/>
          </a:p>
          <a:p>
            <a:pPr>
              <a:lnSpc>
                <a:spcPct val="90000"/>
              </a:lnSpc>
              <a:buClr>
                <a:srgbClr val="000000"/>
              </a:buClr>
              <a:buSzPct val="100000"/>
              <a:buChar char="-"/>
            </a:pPr>
            <a:r>
              <a:t> Programmieren bedeutet, einen Plan zur Lösung eines Problems zu entwerfen, und zwar so vollständig und detailliert, dass ihn nicht nur ein Mensch, sondern auch ein Computer ausführen kann. </a:t>
            </a:r>
          </a:p>
          <a:p>
            <a:pPr>
              <a:lnSpc>
                <a:spcPct val="90000"/>
              </a:lnSpc>
              <a:buClr>
                <a:srgbClr val="000000"/>
              </a:buClr>
              <a:buSzPct val="100000"/>
              <a:buChar char="-"/>
            </a:pPr>
            <a:r>
              <a:t> Computer sind einfältig, sie tun nur das, was man ihnen ausdrücklich sagt, und befolgen diese Befehle auf Punkt und Komma genau.</a:t>
            </a:r>
          </a:p>
          <a:p>
            <a:pPr>
              <a:lnSpc>
                <a:spcPct val="90000"/>
              </a:lnSpc>
              <a:buClr>
                <a:srgbClr val="000000"/>
              </a:buClr>
              <a:buSzPct val="100000"/>
              <a:buChar char="-"/>
              <a:defRPr sz="2100"/>
            </a:pPr>
            <a:r>
              <a:t> Computer beherrschen nur begrenzten Satz an Daten und Befehlen, trotzdem fast unbegrenzt komplexe Anwendungen zusammenbaubar. </a:t>
            </a:r>
          </a:p>
          <a:p>
            <a:pPr>
              <a:lnSpc>
                <a:spcPct val="90000"/>
              </a:lnSpc>
              <a:buClr>
                <a:srgbClr val="000000"/>
              </a:buClr>
              <a:buSzPct val="100000"/>
              <a:buChar char="-"/>
            </a:pPr>
            <a:r>
              <a:t> Anspruchsvolle, intellektuelle Tätigkeit, ähnlich Schriftsteller, jeder kann schreiben, aber nur wenige können es gut. </a:t>
            </a:r>
          </a:p>
          <a:p>
            <a:pPr>
              <a:lnSpc>
                <a:spcPct val="90000"/>
              </a:lnSpc>
              <a:buClr>
                <a:srgbClr val="000000"/>
              </a:buClr>
              <a:buSzPct val="100000"/>
              <a:buChar char="-"/>
            </a:pPr>
            <a:r>
              <a:t> Berufsziel IT-Management – auch wenn man später nicht programmiert, muss man verstehen, wie Software arbeitet, zum Leiten von Programmierteams und Beurteilen von Software.</a:t>
            </a:r>
          </a:p>
          <a:p>
            <a:pPr>
              <a:lnSpc>
                <a:spcPct val="90000"/>
              </a:lnSpc>
            </a:pPr>
            <a:endParaRPr/>
          </a:p>
          <a:p>
            <a:pPr>
              <a:lnSpc>
                <a:spcPct val="90000"/>
              </a:lnSpc>
              <a:buClr>
                <a:srgbClr val="000000"/>
              </a:buClr>
              <a:buSzPct val="100000"/>
              <a:buChar char="-"/>
            </a:pPr>
            <a:r>
              <a:t> Ein Programm besteht aus Daten (Elemente, die von Programm verarbeitet werden – z.B. Zahlen, Texte, Bilder, Videos) und Befehle (sind Operationen, die mit den Daten ausgeführt werden - z.B: Zahlen addieren, Bilder drucken usw.)</a:t>
            </a:r>
          </a:p>
        </p:txBody>
      </p:sp>
    </p:spTree>
    <p:extLst>
      <p:ext uri="{BB962C8B-B14F-4D97-AF65-F5344CB8AC3E}">
        <p14:creationId xmlns:p14="http://schemas.microsoft.com/office/powerpoint/2010/main" val="1296122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RAM we store data and commands to be </a:t>
            </a:r>
            <a:r>
              <a:rPr lang="en-US" dirty="0" err="1"/>
              <a:t>executred</a:t>
            </a:r>
            <a:r>
              <a:rPr lang="en-US" dirty="0"/>
              <a:t>.</a:t>
            </a:r>
          </a:p>
          <a:p>
            <a:r>
              <a:rPr lang="en-US" sz="1600" b="0" i="0" kern="1200" dirty="0">
                <a:solidFill>
                  <a:schemeClr val="tx1"/>
                </a:solidFill>
                <a:effectLst/>
                <a:latin typeface="Verdana" pitchFamily="34" charset="0"/>
                <a:ea typeface="Verdana" pitchFamily="34" charset="0"/>
                <a:cs typeface="Verdana" pitchFamily="34" charset="0"/>
              </a:rPr>
              <a:t>We'll use a RAM module to hold the list of instructions that make up our "program</a:t>
            </a:r>
          </a:p>
          <a:p>
            <a:r>
              <a:rPr lang="en-US" sz="1600" b="0" i="0" kern="1200" dirty="0">
                <a:solidFill>
                  <a:schemeClr val="tx1"/>
                </a:solidFill>
                <a:effectLst/>
                <a:latin typeface="Verdana" pitchFamily="34" charset="0"/>
                <a:ea typeface="Verdana" pitchFamily="34" charset="0"/>
                <a:cs typeface="Verdana" pitchFamily="34" charset="0"/>
              </a:rPr>
              <a:t>Each memory cell in RAM will hold a binary number that will represent an instruction for our "Turing Machine" to execute. For instance, address #0 will hold the first instruction, address #1 will hold the next instruction, and so on </a:t>
            </a:r>
            <a:r>
              <a:rPr lang="en-US" sz="1600" b="1" i="0" kern="1200" dirty="0">
                <a:solidFill>
                  <a:schemeClr val="tx1"/>
                </a:solidFill>
                <a:effectLst/>
                <a:latin typeface="Verdana" pitchFamily="34" charset="0"/>
                <a:ea typeface="Verdana" pitchFamily="34" charset="0"/>
                <a:cs typeface="Verdana" pitchFamily="34" charset="0"/>
              </a:rPr>
              <a:t>[4]</a:t>
            </a:r>
            <a:r>
              <a:rPr lang="en-US" sz="1600" b="0" i="0" kern="1200" dirty="0">
                <a:solidFill>
                  <a:schemeClr val="tx1"/>
                </a:solidFill>
                <a:effectLst/>
                <a:latin typeface="Verdana" pitchFamily="34" charset="0"/>
                <a:ea typeface="Verdana" pitchFamily="34" charset="0"/>
                <a:cs typeface="Verdana" pitchFamily="34" charset="0"/>
              </a:rPr>
              <a:t>. </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40</a:t>
            </a:fld>
            <a:endParaRPr lang="en-GB" dirty="0"/>
          </a:p>
        </p:txBody>
      </p:sp>
    </p:spTree>
    <p:extLst>
      <p:ext uri="{BB962C8B-B14F-4D97-AF65-F5344CB8AC3E}">
        <p14:creationId xmlns:p14="http://schemas.microsoft.com/office/powerpoint/2010/main" val="2557947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that we have introduced the dimension of time (since our calculations can now persist and change over time via memory devices), we'll need some way to synchronize all these calculations, so we can be sure that all the timed memory-based calculations give us the correct answer at the correct time. The way digital electronics do this is through a global voltage signal called a "</a:t>
            </a:r>
            <a:r>
              <a:rPr lang="en-US" sz="1600" b="1" i="0" kern="1200" dirty="0">
                <a:solidFill>
                  <a:schemeClr val="tx1"/>
                </a:solidFill>
                <a:effectLst/>
                <a:latin typeface="Verdana" pitchFamily="34" charset="0"/>
                <a:ea typeface="Verdana" pitchFamily="34" charset="0"/>
                <a:cs typeface="Verdana" pitchFamily="34" charset="0"/>
              </a:rPr>
              <a:t>clock</a:t>
            </a:r>
            <a:r>
              <a:rPr lang="en-US" sz="1600" b="0" i="0" kern="1200" dirty="0">
                <a:solidFill>
                  <a:schemeClr val="tx1"/>
                </a:solidFill>
                <a:effectLst/>
                <a:latin typeface="Verdana" pitchFamily="34" charset="0"/>
                <a:ea typeface="Verdana" pitchFamily="34" charset="0"/>
                <a:cs typeface="Verdana" pitchFamily="34" charset="0"/>
              </a:rPr>
              <a:t>". The clock signal</a:t>
            </a:r>
            <a:r>
              <a:rPr lang="en-US" sz="1600" b="1" i="0" kern="1200" dirty="0">
                <a:solidFill>
                  <a:schemeClr val="tx1"/>
                </a:solidFill>
                <a:effectLst/>
                <a:latin typeface="Verdana" pitchFamily="34" charset="0"/>
                <a:ea typeface="Verdana" pitchFamily="34" charset="0"/>
                <a:cs typeface="Verdana" pitchFamily="34" charset="0"/>
              </a:rPr>
              <a:t>[2]</a:t>
            </a:r>
            <a:r>
              <a:rPr lang="en-US" sz="1600" b="0" i="0" kern="1200" dirty="0">
                <a:solidFill>
                  <a:schemeClr val="tx1"/>
                </a:solidFill>
                <a:effectLst/>
                <a:latin typeface="Verdana" pitchFamily="34" charset="0"/>
                <a:ea typeface="Verdana" pitchFamily="34" charset="0"/>
                <a:cs typeface="Verdana" pitchFamily="34" charset="0"/>
              </a:rPr>
              <a:t> is just a voltage that oscillates between "high" and "low" voltages really fast, but at a very regular known interval. We can design our logic circuits to synchronize along this global clock signal and give us the "next stage" in our multi-step calculations each time the clock transitions from "low" to "high".</a:t>
            </a:r>
          </a:p>
          <a:p>
            <a:endParaRPr lang="en-US" sz="1600" b="0" i="0" kern="1200" dirty="0">
              <a:solidFill>
                <a:schemeClr val="tx1"/>
              </a:solidFill>
              <a:effectLst/>
              <a:latin typeface="Verdana" pitchFamily="34" charset="0"/>
              <a:ea typeface="Verdana" pitchFamily="34" charset="0"/>
              <a:cs typeface="Verdana" pitchFamily="34" charset="0"/>
            </a:endParaRPr>
          </a:p>
          <a:p>
            <a:r>
              <a:rPr lang="en-US" sz="1600" b="1" i="0" kern="1200" dirty="0">
                <a:solidFill>
                  <a:schemeClr val="tx1"/>
                </a:solidFill>
                <a:effectLst/>
                <a:latin typeface="Verdana" pitchFamily="34" charset="0"/>
                <a:ea typeface="Verdana" pitchFamily="34" charset="0"/>
                <a:cs typeface="Verdana" pitchFamily="34" charset="0"/>
              </a:rPr>
              <a:t>Clock - clocks</a:t>
            </a:r>
            <a:endParaRPr lang="en-US" b="1"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42</a:t>
            </a:fld>
            <a:endParaRPr lang="en-GB" dirty="0"/>
          </a:p>
        </p:txBody>
      </p:sp>
    </p:spTree>
    <p:extLst>
      <p:ext uri="{BB962C8B-B14F-4D97-AF65-F5344CB8AC3E}">
        <p14:creationId xmlns:p14="http://schemas.microsoft.com/office/powerpoint/2010/main" val="4231501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Otherwise known as the "Father of Modern Computer Science", AKA the really cool crazy dude from </a:t>
            </a:r>
            <a:r>
              <a:rPr lang="en-US" sz="1600" b="0" i="1" u="none" strike="noStrike" kern="1200" dirty="0">
                <a:solidFill>
                  <a:schemeClr val="tx1"/>
                </a:solidFill>
                <a:effectLst/>
                <a:latin typeface="Verdana" pitchFamily="34" charset="0"/>
                <a:ea typeface="Verdana" pitchFamily="34" charset="0"/>
                <a:cs typeface="Verdana" pitchFamily="34" charset="0"/>
                <a:hlinkClick r:id="rId3"/>
              </a:rPr>
              <a:t>The Imitation Gam</a:t>
            </a:r>
            <a:r>
              <a:rPr lang="en-US" sz="1600" b="0" i="1" u="none" strike="noStrike" kern="1200" dirty="0">
                <a:solidFill>
                  <a:schemeClr val="tx1"/>
                </a:solidFill>
                <a:effectLst/>
                <a:latin typeface="Verdana" pitchFamily="34" charset="0"/>
                <a:ea typeface="Verdana" pitchFamily="34" charset="0"/>
                <a:cs typeface="Verdana" pitchFamily="34" charset="0"/>
              </a:rPr>
              <a:t>e</a:t>
            </a:r>
          </a:p>
          <a:p>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44</a:t>
            </a:fld>
            <a:endParaRPr lang="en-GB" dirty="0"/>
          </a:p>
        </p:txBody>
      </p:sp>
    </p:spTree>
    <p:extLst>
      <p:ext uri="{BB962C8B-B14F-4D97-AF65-F5344CB8AC3E}">
        <p14:creationId xmlns:p14="http://schemas.microsoft.com/office/powerpoint/2010/main" val="2608115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Otherwise known as the "Father of Modern Computer Science", AKA the really cool crazy dude from </a:t>
            </a:r>
            <a:r>
              <a:rPr lang="en-US" sz="1600" b="0" i="1" u="none" strike="noStrike" kern="1200" dirty="0">
                <a:solidFill>
                  <a:schemeClr val="tx1"/>
                </a:solidFill>
                <a:effectLst/>
                <a:latin typeface="Verdana" pitchFamily="34" charset="0"/>
                <a:ea typeface="Verdana" pitchFamily="34" charset="0"/>
                <a:cs typeface="Verdana" pitchFamily="34" charset="0"/>
                <a:hlinkClick r:id="rId3"/>
              </a:rPr>
              <a:t>The Imitation Gam</a:t>
            </a:r>
            <a:r>
              <a:rPr lang="en-US" sz="1600" b="0" i="1" u="none" strike="noStrike" kern="1200" dirty="0">
                <a:solidFill>
                  <a:schemeClr val="tx1"/>
                </a:solidFill>
                <a:effectLst/>
                <a:latin typeface="Verdana" pitchFamily="34" charset="0"/>
                <a:ea typeface="Verdana" pitchFamily="34" charset="0"/>
                <a:cs typeface="Verdana" pitchFamily="34" charset="0"/>
              </a:rPr>
              <a:t>e</a:t>
            </a:r>
          </a:p>
          <a:p>
            <a:r>
              <a:rPr lang="en-US" sz="1600" b="0" i="0" kern="1200" dirty="0">
                <a:solidFill>
                  <a:schemeClr val="tx1"/>
                </a:solidFill>
                <a:effectLst/>
                <a:latin typeface="Verdana" pitchFamily="34" charset="0"/>
                <a:ea typeface="Verdana" pitchFamily="34" charset="0"/>
                <a:cs typeface="Verdana" pitchFamily="34" charset="0"/>
              </a:rPr>
              <a:t>The great mathematician </a:t>
            </a:r>
            <a:r>
              <a:rPr lang="en-US" sz="1600" b="0" i="0" u="none" strike="noStrike" kern="1200" dirty="0">
                <a:solidFill>
                  <a:schemeClr val="tx1"/>
                </a:solidFill>
                <a:effectLst/>
                <a:latin typeface="Verdana" pitchFamily="34" charset="0"/>
                <a:ea typeface="Verdana" pitchFamily="34" charset="0"/>
                <a:cs typeface="Verdana" pitchFamily="34" charset="0"/>
                <a:hlinkClick r:id="rId4"/>
              </a:rPr>
              <a:t>Alan Turing</a:t>
            </a:r>
            <a:r>
              <a:rPr lang="en-US" sz="1600" b="0" i="0" kern="1200" dirty="0">
                <a:solidFill>
                  <a:schemeClr val="tx1"/>
                </a:solidFill>
                <a:effectLst/>
                <a:latin typeface="Verdana" pitchFamily="34" charset="0"/>
                <a:ea typeface="Verdana" pitchFamily="34" charset="0"/>
                <a:cs typeface="Verdana" pitchFamily="34" charset="0"/>
              </a:rPr>
              <a:t> </a:t>
            </a:r>
            <a:r>
              <a:rPr lang="en-US" sz="1600" b="1" i="0" kern="1200" dirty="0">
                <a:solidFill>
                  <a:schemeClr val="tx1"/>
                </a:solidFill>
                <a:effectLst/>
                <a:latin typeface="Verdana" pitchFamily="34" charset="0"/>
                <a:ea typeface="Verdana" pitchFamily="34" charset="0"/>
                <a:cs typeface="Verdana" pitchFamily="34" charset="0"/>
              </a:rPr>
              <a:t>[1]</a:t>
            </a:r>
            <a:r>
              <a:rPr lang="en-US" sz="1600" b="0" i="0" kern="1200" dirty="0">
                <a:solidFill>
                  <a:schemeClr val="tx1"/>
                </a:solidFill>
                <a:effectLst/>
                <a:latin typeface="Verdana" pitchFamily="34" charset="0"/>
                <a:ea typeface="Verdana" pitchFamily="34" charset="0"/>
                <a:cs typeface="Verdana" pitchFamily="34" charset="0"/>
              </a:rPr>
              <a:t> once envisioned a device that could be reconfigured to perform any number of different tasks </a:t>
            </a:r>
            <a:r>
              <a:rPr lang="en-US" sz="1600" b="0" i="1" kern="1200" dirty="0">
                <a:solidFill>
                  <a:schemeClr val="tx1"/>
                </a:solidFill>
                <a:effectLst/>
                <a:latin typeface="Verdana" pitchFamily="34" charset="0"/>
                <a:ea typeface="Verdana" pitchFamily="34" charset="0"/>
                <a:cs typeface="Verdana" pitchFamily="34" charset="0"/>
              </a:rPr>
              <a:t>without </a:t>
            </a:r>
            <a:r>
              <a:rPr lang="en-US" sz="1600" b="0" i="0" kern="1200" dirty="0">
                <a:solidFill>
                  <a:schemeClr val="tx1"/>
                </a:solidFill>
                <a:effectLst/>
                <a:latin typeface="Verdana" pitchFamily="34" charset="0"/>
                <a:ea typeface="Verdana" pitchFamily="34" charset="0"/>
                <a:cs typeface="Verdana" pitchFamily="34" charset="0"/>
              </a:rPr>
              <a:t>having to change any of the internal circuitry— all you'd have to do is feed it different instructions, and it'll execute each instruction step by step. To change what the machine does, you just give it different instructions— no internal circuitry modification required. Let's build a register-transfer </a:t>
            </a:r>
            <a:r>
              <a:rPr lang="en-US" sz="1600" b="0" i="0" kern="1200" dirty="0" err="1">
                <a:solidFill>
                  <a:schemeClr val="tx1"/>
                </a:solidFill>
                <a:effectLst/>
                <a:latin typeface="Verdana" pitchFamily="34" charset="0"/>
                <a:ea typeface="Verdana" pitchFamily="34" charset="0"/>
                <a:cs typeface="Verdana" pitchFamily="34" charset="0"/>
              </a:rPr>
              <a:t>datapath</a:t>
            </a:r>
            <a:r>
              <a:rPr lang="en-US" sz="1600" b="0" i="0" kern="1200" dirty="0">
                <a:solidFill>
                  <a:schemeClr val="tx1"/>
                </a:solidFill>
                <a:effectLst/>
                <a:latin typeface="Verdana" pitchFamily="34" charset="0"/>
                <a:ea typeface="Verdana" pitchFamily="34" charset="0"/>
                <a:cs typeface="Verdana" pitchFamily="34" charset="0"/>
              </a:rPr>
              <a:t> that can act as such a "Turing Machine"</a:t>
            </a:r>
            <a:r>
              <a:rPr lang="en-US" sz="1600" b="1" i="0" kern="1200" dirty="0">
                <a:solidFill>
                  <a:schemeClr val="tx1"/>
                </a:solidFill>
                <a:effectLst/>
                <a:latin typeface="Verdana" pitchFamily="34" charset="0"/>
                <a:ea typeface="Verdana" pitchFamily="34" charset="0"/>
                <a:cs typeface="Verdana" pitchFamily="34" charset="0"/>
              </a:rPr>
              <a:t>[3]</a:t>
            </a:r>
            <a:r>
              <a:rPr lang="en-US" sz="1600" b="0" i="0" kern="1200" dirty="0">
                <a:solidFill>
                  <a:schemeClr val="tx1"/>
                </a:solidFill>
                <a:effectLst/>
                <a:latin typeface="Verdana" pitchFamily="34" charset="0"/>
                <a:ea typeface="Verdana" pitchFamily="34" charset="0"/>
                <a:cs typeface="Verdana" pitchFamily="34" charset="0"/>
              </a:rPr>
              <a:t> now.</a:t>
            </a:r>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sz="1600" b="0" i="1" u="none" strike="noStrike" kern="1200" dirty="0">
              <a:solidFill>
                <a:schemeClr val="tx1"/>
              </a:solidFill>
              <a:effectLst/>
              <a:latin typeface="Verdana" pitchFamily="34" charset="0"/>
              <a:ea typeface="Verdana" pitchFamily="34" charset="0"/>
              <a:cs typeface="Verdana" pitchFamily="34" charset="0"/>
            </a:endParaRPr>
          </a:p>
          <a:p>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45</a:t>
            </a:fld>
            <a:endParaRPr lang="en-GB" dirty="0"/>
          </a:p>
        </p:txBody>
      </p:sp>
    </p:spTree>
    <p:extLst>
      <p:ext uri="{BB962C8B-B14F-4D97-AF65-F5344CB8AC3E}">
        <p14:creationId xmlns:p14="http://schemas.microsoft.com/office/powerpoint/2010/main" val="3573320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 now that we have a device that can execute programs based on binary numbers stored in RAM, how do we go about writing programs for this device? The simplest way would be to write your program in "human readable form", with each CPU instruction on each line, and then translate each instruction, by hand, into the instruction number sequences required. Then we'll just load those numbers into RAM, and voila! We have a machine-coded program that our machine can execute</a:t>
            </a:r>
          </a:p>
          <a:p>
            <a:endParaRPr lang="en-US" sz="1600" b="0" i="0" kern="1200" dirty="0">
              <a:solidFill>
                <a:schemeClr val="tx1"/>
              </a:solidFill>
              <a:effectLst/>
              <a:latin typeface="Verdana" pitchFamily="34" charset="0"/>
              <a:ea typeface="Verdana" pitchFamily="34" charset="0"/>
              <a:cs typeface="Verdana" pitchFamily="34" charset="0"/>
            </a:endParaRPr>
          </a:p>
          <a:p>
            <a:r>
              <a:rPr lang="en-US" sz="1600" b="0" i="0" kern="1200" dirty="0">
                <a:solidFill>
                  <a:schemeClr val="tx1"/>
                </a:solidFill>
                <a:effectLst/>
                <a:latin typeface="Verdana" pitchFamily="34" charset="0"/>
                <a:ea typeface="Verdana" pitchFamily="34" charset="0"/>
                <a:cs typeface="Verdana" pitchFamily="34" charset="0"/>
              </a:rPr>
              <a:t>Let's </a:t>
            </a:r>
            <a:r>
              <a:rPr lang="en-US" sz="1600" b="0" i="1" kern="1200" dirty="0">
                <a:solidFill>
                  <a:schemeClr val="tx1"/>
                </a:solidFill>
                <a:effectLst/>
                <a:latin typeface="Verdana" pitchFamily="34" charset="0"/>
                <a:ea typeface="Verdana" pitchFamily="34" charset="0"/>
                <a:cs typeface="Verdana" pitchFamily="34" charset="0"/>
              </a:rPr>
              <a:t>write a program</a:t>
            </a:r>
            <a:r>
              <a:rPr lang="en-US" sz="1600" b="0" i="0" kern="1200" dirty="0">
                <a:solidFill>
                  <a:schemeClr val="tx1"/>
                </a:solidFill>
                <a:effectLst/>
                <a:latin typeface="Verdana" pitchFamily="34" charset="0"/>
                <a:ea typeface="Verdana" pitchFamily="34" charset="0"/>
                <a:cs typeface="Verdana" pitchFamily="34" charset="0"/>
              </a:rPr>
              <a:t> for this CPU that does this boring translation work for us! After all, this is why we built the thing, no? It's our personal boring-work laborer that will happily do anything we ask it to.</a:t>
            </a:r>
          </a:p>
          <a:p>
            <a:r>
              <a:rPr lang="en-US" sz="1600" b="0" i="0" kern="1200" dirty="0">
                <a:solidFill>
                  <a:schemeClr val="tx1"/>
                </a:solidFill>
                <a:effectLst/>
                <a:latin typeface="Verdana" pitchFamily="34" charset="0"/>
                <a:ea typeface="Verdana" pitchFamily="34" charset="0"/>
                <a:cs typeface="Verdana" pitchFamily="34" charset="0"/>
              </a:rPr>
              <a:t>Of course this </a:t>
            </a:r>
            <a:r>
              <a:rPr lang="en-US" sz="1600" b="0" i="1" kern="1200" dirty="0">
                <a:solidFill>
                  <a:schemeClr val="tx1"/>
                </a:solidFill>
                <a:effectLst/>
                <a:latin typeface="Verdana" pitchFamily="34" charset="0"/>
                <a:ea typeface="Verdana" pitchFamily="34" charset="0"/>
                <a:cs typeface="Verdana" pitchFamily="34" charset="0"/>
              </a:rPr>
              <a:t>first</a:t>
            </a:r>
            <a:r>
              <a:rPr lang="en-US" sz="1600" b="0" i="0" kern="1200" dirty="0">
                <a:solidFill>
                  <a:schemeClr val="tx1"/>
                </a:solidFill>
                <a:effectLst/>
                <a:latin typeface="Verdana" pitchFamily="34" charset="0"/>
                <a:ea typeface="Verdana" pitchFamily="34" charset="0"/>
                <a:cs typeface="Verdana" pitchFamily="34" charset="0"/>
              </a:rPr>
              <a:t> "translator" program itself needs to be translated by hand. But that's okay-- you only need to do the hand translation once. Once you have this translator program, you can use that translator program to translate other programs. Voila! You now have your very own "</a:t>
            </a:r>
            <a:r>
              <a:rPr lang="en-US" sz="1600" b="1" i="0" kern="1200" dirty="0">
                <a:solidFill>
                  <a:schemeClr val="tx1"/>
                </a:solidFill>
                <a:effectLst/>
                <a:latin typeface="Verdana" pitchFamily="34" charset="0"/>
                <a:ea typeface="Verdana" pitchFamily="34" charset="0"/>
                <a:cs typeface="Verdana" pitchFamily="34" charset="0"/>
              </a:rPr>
              <a:t>assembler</a:t>
            </a:r>
            <a:r>
              <a:rPr lang="en-US" sz="1600" b="0" i="0" kern="1200" dirty="0">
                <a:solidFill>
                  <a:schemeClr val="tx1"/>
                </a:solidFill>
                <a:effectLst/>
                <a:latin typeface="Verdana" pitchFamily="34" charset="0"/>
                <a:ea typeface="Verdana" pitchFamily="34" charset="0"/>
                <a:cs typeface="Verdana" pitchFamily="34" charset="0"/>
              </a:rPr>
              <a:t>". This "assembler" program is designed to do a 1-to-1 translation</a:t>
            </a:r>
            <a:r>
              <a:rPr lang="en-US" sz="1600" b="1" i="0" kern="1200" dirty="0">
                <a:solidFill>
                  <a:schemeClr val="tx1"/>
                </a:solidFill>
                <a:effectLst/>
                <a:latin typeface="Verdana" pitchFamily="34" charset="0"/>
                <a:ea typeface="Verdana" pitchFamily="34" charset="0"/>
                <a:cs typeface="Verdana" pitchFamily="34" charset="0"/>
              </a:rPr>
              <a:t>[3]</a:t>
            </a:r>
            <a:r>
              <a:rPr lang="en-US" sz="1600" b="0" i="0" kern="1200" dirty="0">
                <a:solidFill>
                  <a:schemeClr val="tx1"/>
                </a:solidFill>
                <a:effectLst/>
                <a:latin typeface="Verdana" pitchFamily="34" charset="0"/>
                <a:ea typeface="Verdana" pitchFamily="34" charset="0"/>
                <a:cs typeface="Verdana" pitchFamily="34" charset="0"/>
              </a:rPr>
              <a:t> of your "human readable" program (represented in RAM using </a:t>
            </a:r>
            <a:r>
              <a:rPr lang="en-US" sz="1600" b="0" i="0" u="none" strike="noStrike" kern="1200" dirty="0">
                <a:solidFill>
                  <a:schemeClr val="tx1"/>
                </a:solidFill>
                <a:effectLst/>
                <a:latin typeface="Verdana" pitchFamily="34" charset="0"/>
                <a:ea typeface="Verdana" pitchFamily="34" charset="0"/>
                <a:cs typeface="Verdana" pitchFamily="34" charset="0"/>
                <a:hlinkClick r:id="rId3"/>
              </a:rPr>
              <a:t>ASCII</a:t>
            </a:r>
            <a:r>
              <a:rPr lang="en-US" sz="1600" b="0" i="0" kern="1200" dirty="0">
                <a:solidFill>
                  <a:schemeClr val="tx1"/>
                </a:solidFill>
                <a:effectLst/>
                <a:latin typeface="Verdana" pitchFamily="34" charset="0"/>
                <a:ea typeface="Verdana" pitchFamily="34" charset="0"/>
                <a:cs typeface="Verdana" pitchFamily="34" charset="0"/>
              </a:rPr>
              <a:t>) into the machine language binary number representation.</a:t>
            </a:r>
          </a:p>
          <a:p>
            <a:endParaRPr lang="en-US" sz="1600" b="0" i="0" kern="1200" dirty="0">
              <a:solidFill>
                <a:schemeClr val="tx1"/>
              </a:solidFill>
              <a:effectLst/>
              <a:latin typeface="Verdana" pitchFamily="34" charset="0"/>
              <a:ea typeface="Verdana" pitchFamily="34" charset="0"/>
              <a:cs typeface="Verdana" pitchFamily="34" charset="0"/>
            </a:endParaRPr>
          </a:p>
          <a:p>
            <a:endParaRPr lang="en-US" sz="1600" b="0" i="0" kern="1200" dirty="0">
              <a:solidFill>
                <a:schemeClr val="tx1"/>
              </a:solidFill>
              <a:effectLst/>
              <a:latin typeface="Verdana" pitchFamily="34" charset="0"/>
              <a:ea typeface="Verdana" pitchFamily="34" charset="0"/>
              <a:cs typeface="Verdana" pitchFamily="34" charset="0"/>
            </a:endParaRPr>
          </a:p>
          <a:p>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47</a:t>
            </a:fld>
            <a:endParaRPr lang="en-GB" dirty="0"/>
          </a:p>
        </p:txBody>
      </p:sp>
    </p:spTree>
    <p:extLst>
      <p:ext uri="{BB962C8B-B14F-4D97-AF65-F5344CB8AC3E}">
        <p14:creationId xmlns:p14="http://schemas.microsoft.com/office/powerpoint/2010/main" val="1881392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Verdana" pitchFamily="34" charset="0"/>
                <a:ea typeface="Verdana" pitchFamily="34" charset="0"/>
                <a:cs typeface="Verdana" pitchFamily="34" charset="0"/>
              </a:rPr>
              <a:t>This is where "</a:t>
            </a:r>
            <a:r>
              <a:rPr lang="en-US" sz="1600" b="1" i="0" kern="1200" dirty="0">
                <a:solidFill>
                  <a:schemeClr val="tx1"/>
                </a:solidFill>
                <a:effectLst/>
                <a:latin typeface="Verdana" pitchFamily="34" charset="0"/>
                <a:ea typeface="Verdana" pitchFamily="34" charset="0"/>
                <a:cs typeface="Verdana" pitchFamily="34" charset="0"/>
              </a:rPr>
              <a:t>compilers</a:t>
            </a:r>
            <a:r>
              <a:rPr lang="en-US" sz="1600" b="0" i="0" kern="1200" dirty="0">
                <a:solidFill>
                  <a:schemeClr val="tx1"/>
                </a:solidFill>
                <a:effectLst/>
                <a:latin typeface="Verdana" pitchFamily="34" charset="0"/>
                <a:ea typeface="Verdana" pitchFamily="34" charset="0"/>
                <a:cs typeface="Verdana" pitchFamily="34" charset="0"/>
              </a:rPr>
              <a:t>" come in. A compiler is a program that turns a higher-level language, like C or C++, into assembly language. Once the assembly language translation is done, then we can use an assembler to translate the assembly into machine code, at which point the program will be ready to execute on the target CPU.</a:t>
            </a:r>
            <a:endParaRPr lang="en-US" dirty="0"/>
          </a:p>
        </p:txBody>
      </p:sp>
      <p:sp>
        <p:nvSpPr>
          <p:cNvPr id="4" name="Slide Number Placeholder 3"/>
          <p:cNvSpPr>
            <a:spLocks noGrp="1"/>
          </p:cNvSpPr>
          <p:nvPr>
            <p:ph type="sldNum" sz="quarter" idx="10"/>
          </p:nvPr>
        </p:nvSpPr>
        <p:spPr/>
        <p:txBody>
          <a:bodyPr/>
          <a:lstStyle/>
          <a:p>
            <a:fld id="{219CC2FD-B32F-4992-A15B-F95E2E35C81B}" type="slidenum">
              <a:rPr lang="en-GB" smtClean="0"/>
              <a:pPr/>
              <a:t>48</a:t>
            </a:fld>
            <a:endParaRPr lang="en-GB" dirty="0"/>
          </a:p>
        </p:txBody>
      </p:sp>
    </p:spTree>
    <p:extLst>
      <p:ext uri="{BB962C8B-B14F-4D97-AF65-F5344CB8AC3E}">
        <p14:creationId xmlns:p14="http://schemas.microsoft.com/office/powerpoint/2010/main" val="611668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a:lnSpc>
                <a:spcPct val="90000"/>
              </a:lnSpc>
              <a:buClr>
                <a:srgbClr val="000000"/>
              </a:buClr>
              <a:buSzPct val="100000"/>
              <a:buChar char="-"/>
            </a:pPr>
            <a:r>
              <a:t>Plan zur Lösung eines Problems entwerfen</a:t>
            </a:r>
          </a:p>
          <a:p>
            <a:pPr>
              <a:lnSpc>
                <a:spcPct val="90000"/>
              </a:lnSpc>
              <a:buClr>
                <a:srgbClr val="000000"/>
              </a:buClr>
              <a:buSzPct val="100000"/>
              <a:buChar char="-"/>
            </a:pPr>
            <a:r>
              <a:t>Computer tun ausschließlich das, was man ihnen ausdrücklich befiehlt</a:t>
            </a:r>
          </a:p>
          <a:p>
            <a:pPr>
              <a:lnSpc>
                <a:spcPct val="90000"/>
              </a:lnSpc>
              <a:buClr>
                <a:srgbClr val="000000"/>
              </a:buClr>
              <a:buSzPct val="100000"/>
              <a:buChar char="-"/>
            </a:pPr>
            <a:r>
              <a:t>Anspruchsvolle, intellektuelle Tätigkeit</a:t>
            </a:r>
          </a:p>
          <a:p>
            <a:pPr>
              <a:lnSpc>
                <a:spcPct val="90000"/>
              </a:lnSpc>
              <a:buClr>
                <a:srgbClr val="000000"/>
              </a:buClr>
              <a:buSzPct val="100000"/>
              <a:buChar char="-"/>
            </a:pPr>
            <a:r>
              <a:t>Software besteht aus Daten und Befehlen: Daten = Elements, die vom Programm verarbeitet werden (zB Zahlen, Texte)</a:t>
            </a:r>
          </a:p>
          <a:p>
            <a:pPr>
              <a:lnSpc>
                <a:spcPct val="90000"/>
              </a:lnSpc>
              <a:buClr>
                <a:srgbClr val="000000"/>
              </a:buClr>
              <a:buSzPct val="100000"/>
              <a:buChar char="-"/>
            </a:pPr>
            <a:r>
              <a:t>Befehle: was wird mit den Daten getan (zB Zahlen addieren, Text drucken)</a:t>
            </a:r>
          </a:p>
          <a:p>
            <a:pPr>
              <a:lnSpc>
                <a:spcPct val="90000"/>
              </a:lnSpc>
              <a:buClr>
                <a:srgbClr val="000000"/>
              </a:buClr>
              <a:buSzPct val="100000"/>
              <a:buChar char="-"/>
            </a:pPr>
            <a:endParaRPr/>
          </a:p>
          <a:p>
            <a:pPr>
              <a:lnSpc>
                <a:spcPct val="90000"/>
              </a:lnSpc>
              <a:buClr>
                <a:srgbClr val="000000"/>
              </a:buClr>
              <a:buSzPct val="100000"/>
              <a:buChar char="-"/>
            </a:pPr>
            <a:endParaRPr/>
          </a:p>
          <a:p>
            <a:pPr>
              <a:lnSpc>
                <a:spcPct val="90000"/>
              </a:lnSpc>
              <a:buClr>
                <a:srgbClr val="000000"/>
              </a:buClr>
              <a:buSzPct val="100000"/>
              <a:buChar char="-"/>
            </a:pPr>
            <a:r>
              <a:t> Programmieren bedeutet, einen Plan zur Lösung eines Problems zu entwerfen, und zwar so vollständig und detailliert, dass ihn nicht nur ein Mensch, sondern auch ein Computer ausführen kann. </a:t>
            </a:r>
          </a:p>
          <a:p>
            <a:pPr>
              <a:lnSpc>
                <a:spcPct val="90000"/>
              </a:lnSpc>
              <a:buClr>
                <a:srgbClr val="000000"/>
              </a:buClr>
              <a:buSzPct val="100000"/>
              <a:buChar char="-"/>
            </a:pPr>
            <a:r>
              <a:t> Computer sind einfältig, sie tun nur das, was man ihnen ausdrücklich sagt, und befolgen diese Befehle auf Punkt und Komma genau.</a:t>
            </a:r>
          </a:p>
          <a:p>
            <a:pPr>
              <a:lnSpc>
                <a:spcPct val="90000"/>
              </a:lnSpc>
              <a:buClr>
                <a:srgbClr val="000000"/>
              </a:buClr>
              <a:buSzPct val="100000"/>
              <a:buChar char="-"/>
              <a:defRPr sz="2100"/>
            </a:pPr>
            <a:r>
              <a:t> Computer beherrschen nur begrenzten Satz an Daten und Befehlen, trotzdem fast unbegrenzt komplexe Anwendungen zusammenbaubar. </a:t>
            </a:r>
          </a:p>
          <a:p>
            <a:pPr>
              <a:lnSpc>
                <a:spcPct val="90000"/>
              </a:lnSpc>
              <a:buClr>
                <a:srgbClr val="000000"/>
              </a:buClr>
              <a:buSzPct val="100000"/>
              <a:buChar char="-"/>
            </a:pPr>
            <a:r>
              <a:t> Anspruchsvolle, intellektuelle Tätigkeit, ähnlich Schriftsteller, jeder kann schreiben, aber nur wenige können es gut. </a:t>
            </a:r>
          </a:p>
          <a:p>
            <a:pPr>
              <a:lnSpc>
                <a:spcPct val="90000"/>
              </a:lnSpc>
              <a:buClr>
                <a:srgbClr val="000000"/>
              </a:buClr>
              <a:buSzPct val="100000"/>
              <a:buChar char="-"/>
            </a:pPr>
            <a:r>
              <a:t> Berufsziel IT-Management – auch wenn man später nicht programmiert, muss man verstehen, wie Software arbeitet, zum Leiten von Programmierteams und Beurteilen von Software.</a:t>
            </a:r>
          </a:p>
          <a:p>
            <a:pPr>
              <a:lnSpc>
                <a:spcPct val="90000"/>
              </a:lnSpc>
            </a:pPr>
            <a:endParaRPr/>
          </a:p>
          <a:p>
            <a:pPr>
              <a:lnSpc>
                <a:spcPct val="90000"/>
              </a:lnSpc>
              <a:buClr>
                <a:srgbClr val="000000"/>
              </a:buClr>
              <a:buSzPct val="100000"/>
              <a:buChar char="-"/>
            </a:pPr>
            <a:r>
              <a:t> Ein Programm besteht aus Daten (Elemente, die von Programm verarbeitet werden – z.B. Zahlen, Texte, Bilder, Videos) und Befehle (sind Operationen, die mit den Daten ausgeführt werden - z.B: Zahlen addieren, Bilder drucken usw.)</a:t>
            </a:r>
          </a:p>
        </p:txBody>
      </p:sp>
    </p:spTree>
    <p:extLst>
      <p:ext uri="{BB962C8B-B14F-4D97-AF65-F5344CB8AC3E}">
        <p14:creationId xmlns:p14="http://schemas.microsoft.com/office/powerpoint/2010/main" val="1635254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prstGeom prst="rect">
            <a:avLst/>
          </a:prstGeom>
        </p:spPr>
        <p:txBody>
          <a:bodyPr/>
          <a:lstStyle/>
          <a:p>
            <a:endParaRPr/>
          </a:p>
        </p:txBody>
      </p:sp>
      <p:sp>
        <p:nvSpPr>
          <p:cNvPr id="117" name="Shape 117"/>
          <p:cNvSpPr>
            <a:spLocks noGrp="1"/>
          </p:cNvSpPr>
          <p:nvPr>
            <p:ph type="body" sz="quarter" idx="1"/>
          </p:nvPr>
        </p:nvSpPr>
        <p:spPr>
          <a:prstGeom prst="rect">
            <a:avLst/>
          </a:prstGeom>
        </p:spPr>
        <p:txBody>
          <a:bodyPr/>
          <a:lstStyle/>
          <a:p>
            <a:r>
              <a:t>Ein Algorithmus ist noch kein Programm.</a:t>
            </a:r>
          </a:p>
          <a:p>
            <a:r>
              <a:t>In der Informatik stellen wir an Algorithmen jedoch die Forderung, dass sie schrittweise und präzise sein müssen. </a:t>
            </a:r>
          </a:p>
          <a:p>
            <a:pPr>
              <a:defRPr b="1"/>
            </a:pPr>
            <a:r>
              <a:t>Schrittweise</a:t>
            </a:r>
            <a:r>
              <a:rPr b="0"/>
              <a:t> bedeutet, dass ein Algorithmus aus einzelnen Schritten besteht, die in genau festgelegter Reihenfolge ausgeführt werden müssen. </a:t>
            </a:r>
          </a:p>
          <a:p>
            <a:r>
              <a:t>Kein noch so nebensächlicher Schritt darf unerwähnt bleiben, Rechner kann nicht mitdenken.</a:t>
            </a:r>
          </a:p>
        </p:txBody>
      </p:sp>
    </p:spTree>
    <p:extLst>
      <p:ext uri="{BB962C8B-B14F-4D97-AF65-F5344CB8AC3E}">
        <p14:creationId xmlns:p14="http://schemas.microsoft.com/office/powerpoint/2010/main" val="482488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Jedem Programm liegen Algorithmen zugrunde, sie können auch in Umgangssprache beschrieben werden - Kochrezept ist z.B. ein Algorithmus zur Zubereitung eines Gerichts. Wegbeschreibung ist ein Algorithmus,  wie man von einem Ort zum nächsten kommt.</a:t>
            </a:r>
          </a:p>
        </p:txBody>
      </p:sp>
    </p:spTree>
    <p:extLst>
      <p:ext uri="{BB962C8B-B14F-4D97-AF65-F5344CB8AC3E}">
        <p14:creationId xmlns:p14="http://schemas.microsoft.com/office/powerpoint/2010/main" val="400445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Jedem Programm liegen Algorithmen zugrunde, sie können auch in Umgangssprache beschrieben werden - Kochrezept ist z.B. ein Algorithmus zur Zubereitung eines Gerichts. Wegbeschreibung ist ein Algorithmus,  wie man von einem Ort zum nächsten kommt.</a:t>
            </a:r>
          </a:p>
        </p:txBody>
      </p:sp>
    </p:spTree>
    <p:extLst>
      <p:ext uri="{BB962C8B-B14F-4D97-AF65-F5344CB8AC3E}">
        <p14:creationId xmlns:p14="http://schemas.microsoft.com/office/powerpoint/2010/main" val="33730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Jedem Programm liegen Algorithmen zugrunde, sie können auch in Umgangssprache beschrieben werden - Kochrezept ist z.B. ein Algorithmus zur Zubereitung eines Gerichts. Wegbeschreibung ist ein Algorithmus,  wie man von einem Ort zum nächsten kommt.</a:t>
            </a:r>
          </a:p>
        </p:txBody>
      </p:sp>
    </p:spTree>
    <p:extLst>
      <p:ext uri="{BB962C8B-B14F-4D97-AF65-F5344CB8AC3E}">
        <p14:creationId xmlns:p14="http://schemas.microsoft.com/office/powerpoint/2010/main" val="68219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Jedem Programm liegen Algorithmen zugrunde, sie können auch in Umgangssprache beschrieben werden - Kochrezept ist z.B. ein Algorithmus zur Zubereitung eines Gerichts. Wegbeschreibung ist ein Algorithmus,  wie man von einem Ort zum nächsten kommt.</a:t>
            </a:r>
          </a:p>
        </p:txBody>
      </p:sp>
    </p:spTree>
    <p:extLst>
      <p:ext uri="{BB962C8B-B14F-4D97-AF65-F5344CB8AC3E}">
        <p14:creationId xmlns:p14="http://schemas.microsoft.com/office/powerpoint/2010/main" val="2584484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grpSp>
        <p:nvGrpSpPr>
          <p:cNvPr id="18" name="Gruppieren 17"/>
          <p:cNvGrpSpPr/>
          <p:nvPr userDrawn="1"/>
        </p:nvGrpSpPr>
        <p:grpSpPr bwMode="blackWhite">
          <a:xfrm>
            <a:off x="288000" y="720000"/>
            <a:ext cx="8552851" cy="2446708"/>
            <a:chOff x="287338" y="603319"/>
            <a:chExt cx="8552850" cy="2037600"/>
          </a:xfrm>
        </p:grpSpPr>
        <p:sp>
          <p:nvSpPr>
            <p:cNvPr id="19" name="Rechteck 18"/>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sp>
          <p:nvSpPr>
            <p:cNvPr id="20" name="Rechteck 19"/>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2" name="Titel 1"/>
          <p:cNvSpPr>
            <a:spLocks noGrp="1"/>
          </p:cNvSpPr>
          <p:nvPr userDrawn="1">
            <p:ph type="ctrTitle" hasCustomPrompt="1"/>
          </p:nvPr>
        </p:nvSpPr>
        <p:spPr bwMode="black">
          <a:xfrm>
            <a:off x="605407" y="1561639"/>
            <a:ext cx="5436000" cy="12312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3" name="Untertitel 2"/>
          <p:cNvSpPr>
            <a:spLocks noGrp="1"/>
          </p:cNvSpPr>
          <p:nvPr userDrawn="1">
            <p:ph type="subTitle" idx="1" hasCustomPrompt="1"/>
          </p:nvPr>
        </p:nvSpPr>
        <p:spPr bwMode="black">
          <a:xfrm>
            <a:off x="605407" y="1191696"/>
            <a:ext cx="5436000" cy="421840"/>
          </a:xfrm>
        </p:spPr>
        <p:txBody>
          <a:bodyPr tIns="0" bIns="0">
            <a:noAutofit/>
          </a:bodyPr>
          <a:lstStyle>
            <a:lvl1pPr marL="0" indent="0" algn="l">
              <a:lnSpc>
                <a:spcPct val="100000"/>
              </a:lnSpc>
              <a:buNone/>
              <a:defRPr sz="1800" b="1" i="0" baseline="0">
                <a:solidFill>
                  <a:schemeClr val="tx1"/>
                </a:solidFill>
                <a:latin typeface="Verdana" charset="0"/>
                <a:ea typeface="Verdana" charset="0"/>
                <a:cs typeface="Verdana" charset="0"/>
              </a:defRPr>
            </a:lvl1pPr>
            <a:lvl2pPr marL="457142" indent="0" algn="ctr">
              <a:buNone/>
              <a:defRPr>
                <a:solidFill>
                  <a:schemeClr val="tx1">
                    <a:tint val="75000"/>
                  </a:schemeClr>
                </a:solidFill>
              </a:defRPr>
            </a:lvl2pPr>
            <a:lvl3pPr marL="914284" indent="0" algn="ctr">
              <a:buNone/>
              <a:defRPr>
                <a:solidFill>
                  <a:schemeClr val="tx1">
                    <a:tint val="75000"/>
                  </a:schemeClr>
                </a:solidFill>
              </a:defRPr>
            </a:lvl3pPr>
            <a:lvl4pPr marL="1371426" indent="0" algn="ctr">
              <a:buNone/>
              <a:defRPr>
                <a:solidFill>
                  <a:schemeClr val="tx1">
                    <a:tint val="75000"/>
                  </a:schemeClr>
                </a:solidFill>
              </a:defRPr>
            </a:lvl4pPr>
            <a:lvl5pPr marL="1828568" indent="0" algn="ctr">
              <a:buNone/>
              <a:defRPr>
                <a:solidFill>
                  <a:schemeClr val="tx1">
                    <a:tint val="75000"/>
                  </a:schemeClr>
                </a:solidFill>
              </a:defRPr>
            </a:lvl5pPr>
            <a:lvl6pPr marL="2285710" indent="0" algn="ctr">
              <a:buNone/>
              <a:defRPr>
                <a:solidFill>
                  <a:schemeClr val="tx1">
                    <a:tint val="75000"/>
                  </a:schemeClr>
                </a:solidFill>
              </a:defRPr>
            </a:lvl6pPr>
            <a:lvl7pPr marL="2742851" indent="0" algn="ctr">
              <a:buNone/>
              <a:defRPr>
                <a:solidFill>
                  <a:schemeClr val="tx1">
                    <a:tint val="75000"/>
                  </a:schemeClr>
                </a:solidFill>
              </a:defRPr>
            </a:lvl7pPr>
            <a:lvl8pPr marL="3199993" indent="0" algn="ctr">
              <a:buNone/>
              <a:defRPr>
                <a:solidFill>
                  <a:schemeClr val="tx1">
                    <a:tint val="75000"/>
                  </a:schemeClr>
                </a:solidFill>
              </a:defRPr>
            </a:lvl8pPr>
            <a:lvl9pPr marL="3657135" indent="0" algn="ctr">
              <a:buNone/>
              <a:defRPr>
                <a:solidFill>
                  <a:schemeClr val="tx1">
                    <a:tint val="75000"/>
                  </a:schemeClr>
                </a:solidFill>
              </a:defRPr>
            </a:lvl9pPr>
          </a:lstStyle>
          <a:p>
            <a:r>
              <a:rPr lang="en-GB" dirty="0"/>
              <a:t>Add subtitle here if required</a:t>
            </a:r>
          </a:p>
        </p:txBody>
      </p:sp>
      <p:sp>
        <p:nvSpPr>
          <p:cNvPr id="10" name="Textplatzhalter 9"/>
          <p:cNvSpPr>
            <a:spLocks noGrp="1"/>
          </p:cNvSpPr>
          <p:nvPr>
            <p:ph type="body" sz="quarter" idx="11" hasCustomPrompt="1"/>
          </p:nvPr>
        </p:nvSpPr>
        <p:spPr bwMode="white">
          <a:xfrm>
            <a:off x="288000" y="3492000"/>
            <a:ext cx="4284663" cy="805551"/>
          </a:xfrm>
          <a:solidFill>
            <a:schemeClr val="bg1">
              <a:alpha val="90000"/>
            </a:schemeClr>
          </a:solidFill>
        </p:spPr>
        <p:txBody>
          <a:bodyPr wrap="square" lIns="324000" tIns="216000" rIns="324000" bIns="216000" rtlCol="0" anchor="t" anchorCtr="0">
            <a:spAutoFit/>
          </a:bodyPr>
          <a:lstStyle>
            <a:lvl1pPr marL="0" indent="0">
              <a:buNone/>
              <a:defRPr lang="de-DE" sz="1200" baseline="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1" y="6512314"/>
            <a:ext cx="1638300" cy="292348"/>
          </a:xfrm>
        </p:spPr>
        <p:txBody>
          <a:bodyPr>
            <a:noAutofit/>
          </a:bodyPr>
          <a:lstStyle>
            <a:lvl1pPr marL="0" indent="0">
              <a:buNone/>
              <a:defRPr sz="900" cap="all" baseline="0">
                <a:solidFill>
                  <a:schemeClr val="bg1"/>
                </a:solidFill>
              </a:defRPr>
            </a:lvl1pPr>
            <a:lvl2pPr marL="266693" indent="0">
              <a:buNone/>
              <a:defRPr sz="1051"/>
            </a:lvl2pPr>
            <a:lvl3pPr marL="541325" indent="0">
              <a:buNone/>
              <a:defRPr sz="1051"/>
            </a:lvl3pPr>
            <a:lvl4pPr marL="808018" indent="0">
              <a:buNone/>
              <a:defRPr sz="1000"/>
            </a:lvl4pPr>
            <a:lvl5pPr marL="1077886" indent="0">
              <a:buNone/>
              <a:defRPr sz="1000"/>
            </a:lvl5pPr>
          </a:lstStyle>
          <a:p>
            <a:pPr lvl="0"/>
            <a:r>
              <a:rPr lang="en-GB" dirty="0"/>
              <a:t>State: </a:t>
            </a:r>
            <a:r>
              <a:rPr lang="en-GB" dirty="0" err="1"/>
              <a:t>xx.xx.xxxx</a:t>
            </a:r>
            <a:endParaRPr lang="en-GB" dirty="0"/>
          </a:p>
        </p:txBody>
      </p:sp>
      <p:pic>
        <p:nvPicPr>
          <p:cNvPr id="15" name="Grafik 14">
            <a:extLst>
              <a:ext uri="{FF2B5EF4-FFF2-40B4-BE49-F238E27FC236}">
                <a16:creationId xmlns:a16="http://schemas.microsoft.com/office/drawing/2014/main" id="{31982B9A-182D-4960-9B22-8ED17CF9B867}"/>
              </a:ext>
            </a:extLst>
          </p:cNvPr>
          <p:cNvPicPr>
            <a:picLocks noChangeAspect="1"/>
          </p:cNvPicPr>
          <p:nvPr userDrawn="1"/>
        </p:nvPicPr>
        <p:blipFill>
          <a:blip r:embed="rId3"/>
          <a:stretch>
            <a:fillRect/>
          </a:stretch>
        </p:blipFill>
        <p:spPr>
          <a:xfrm>
            <a:off x="6563181" y="1367582"/>
            <a:ext cx="1872000" cy="987648"/>
          </a:xfrm>
          <a:prstGeom prst="rect">
            <a:avLst/>
          </a:prstGeom>
        </p:spPr>
      </p:pic>
      <p:pic>
        <p:nvPicPr>
          <p:cNvPr id="11" name="Grafik 10">
            <a:extLst>
              <a:ext uri="{FF2B5EF4-FFF2-40B4-BE49-F238E27FC236}">
                <a16:creationId xmlns:a16="http://schemas.microsoft.com/office/drawing/2014/main" id="{4826F32D-E0EB-4A2B-BEE4-4B45D0C0985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553200" y="6262496"/>
            <a:ext cx="1889125" cy="326781"/>
          </a:xfrm>
          <a:prstGeom prst="rect">
            <a:avLst/>
          </a:prstGeom>
        </p:spPr>
      </p:pic>
    </p:spTree>
    <p:extLst>
      <p:ext uri="{BB962C8B-B14F-4D97-AF65-F5344CB8AC3E}">
        <p14:creationId xmlns:p14="http://schemas.microsoft.com/office/powerpoint/2010/main" val="109668977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bg>
      <p:bgPr>
        <a:solidFill>
          <a:schemeClr val="bg1"/>
        </a:solidFill>
        <a:effectLst/>
      </p:bgPr>
    </p:bg>
    <p:spTree>
      <p:nvGrpSpPr>
        <p:cNvPr id="1" name=""/>
        <p:cNvGrpSpPr/>
        <p:nvPr/>
      </p:nvGrpSpPr>
      <p:grpSpPr>
        <a:xfrm>
          <a:off x="0" y="0"/>
          <a:ext cx="0" cy="0"/>
          <a:chOff x="0" y="0"/>
          <a:chExt cx="0" cy="0"/>
        </a:xfrm>
      </p:grpSpPr>
      <p:grpSp>
        <p:nvGrpSpPr>
          <p:cNvPr id="6" name="Gruppieren 5"/>
          <p:cNvGrpSpPr/>
          <p:nvPr userDrawn="1"/>
        </p:nvGrpSpPr>
        <p:grpSpPr>
          <a:xfrm>
            <a:off x="288000" y="720000"/>
            <a:ext cx="8552851" cy="2446736"/>
            <a:chOff x="287338" y="547943"/>
            <a:chExt cx="8552850" cy="1835052"/>
          </a:xfrm>
        </p:grpSpPr>
        <p:sp>
          <p:nvSpPr>
            <p:cNvPr id="18" name="Rechteck 17"/>
            <p:cNvSpPr/>
            <p:nvPr userDrawn="1"/>
          </p:nvSpPr>
          <p:spPr bwMode="blackWhite">
            <a:xfrm>
              <a:off x="287338" y="547943"/>
              <a:ext cx="8552850" cy="18338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 </a:t>
              </a:r>
            </a:p>
          </p:txBody>
        </p:sp>
        <p:sp>
          <p:nvSpPr>
            <p:cNvPr id="19" name="Rechteck 18"/>
            <p:cNvSpPr/>
            <p:nvPr userDrawn="1"/>
          </p:nvSpPr>
          <p:spPr bwMode="blackWhite">
            <a:xfrm>
              <a:off x="287338" y="549155"/>
              <a:ext cx="5904662" cy="1833840"/>
            </a:xfrm>
            <a:prstGeom prst="rect">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14" name="Textplatzhalter 9"/>
          <p:cNvSpPr>
            <a:spLocks noGrp="1"/>
          </p:cNvSpPr>
          <p:nvPr>
            <p:ph type="body" sz="quarter" idx="11" hasCustomPrompt="1"/>
          </p:nvPr>
        </p:nvSpPr>
        <p:spPr bwMode="white">
          <a:xfrm>
            <a:off x="288000" y="3492000"/>
            <a:ext cx="4284663" cy="620885"/>
          </a:xfrm>
          <a:solidFill>
            <a:schemeClr val="bg1">
              <a:alpha val="90000"/>
            </a:schemeClr>
          </a:solidFill>
        </p:spPr>
        <p:txBody>
          <a:bodyPr wrap="square" lIns="324000" tIns="216000" rIns="324000" bIns="216000" rtlCol="0" anchor="t" anchorCtr="0">
            <a:spAutoFit/>
          </a:bodyPr>
          <a:lstStyle>
            <a:lvl1pPr marL="0" indent="0" defTabSz="914377">
              <a:buNone/>
              <a:defRPr lang="de-DE" sz="1200" dirty="0" smtClean="0"/>
            </a:lvl1pPr>
          </a:lstStyle>
          <a:p>
            <a:pPr marL="0" lvl="0" defTabSz="914377"/>
            <a:r>
              <a:rPr lang="en-GB" dirty="0"/>
              <a:t>Subtitle chapter</a:t>
            </a:r>
          </a:p>
        </p:txBody>
      </p:sp>
      <p:sp>
        <p:nvSpPr>
          <p:cNvPr id="13" name="Titel 1"/>
          <p:cNvSpPr>
            <a:spLocks noGrp="1"/>
          </p:cNvSpPr>
          <p:nvPr>
            <p:ph type="ctrTitle" hasCustomPrompt="1"/>
          </p:nvPr>
        </p:nvSpPr>
        <p:spPr bwMode="black">
          <a:xfrm>
            <a:off x="605407" y="1561639"/>
            <a:ext cx="5436000" cy="1231200"/>
          </a:xfrm>
          <a:prstGeom prst="rect">
            <a:avLst/>
          </a:prstGeom>
        </p:spPr>
        <p:txBody>
          <a:bodyPr tIns="0" anchor="ctr"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Max. 2 lines of text for chapter header</a:t>
            </a:r>
          </a:p>
        </p:txBody>
      </p:sp>
      <p:sp>
        <p:nvSpPr>
          <p:cNvPr id="2" name="Datumsplatzhalter 1"/>
          <p:cNvSpPr>
            <a:spLocks noGrp="1"/>
          </p:cNvSpPr>
          <p:nvPr>
            <p:ph type="dt" sz="half" idx="12"/>
          </p:nvPr>
        </p:nvSpPr>
        <p:spPr/>
        <p:txBody>
          <a:bodyPr/>
          <a:lstStyle/>
          <a:p>
            <a:fld id="{AAA769D4-3C5B-49C8-B636-934BF0C3E5E1}" type="datetime1">
              <a:rPr lang="en-GB" smtClean="0"/>
              <a:t>12/03/2018</a:t>
            </a:fld>
            <a:endParaRPr lang="en-GB" dirty="0"/>
          </a:p>
        </p:txBody>
      </p:sp>
      <p:sp>
        <p:nvSpPr>
          <p:cNvPr id="3" name="Fußzeilenplatzhalter 2"/>
          <p:cNvSpPr>
            <a:spLocks noGrp="1"/>
          </p:cNvSpPr>
          <p:nvPr>
            <p:ph type="ftr" sz="quarter" idx="13"/>
          </p:nvPr>
        </p:nvSpPr>
        <p:spPr/>
        <p:txBody>
          <a:bodyPr/>
          <a:lstStyle/>
          <a:p>
            <a:r>
              <a:rPr lang="en-GB" dirty="0"/>
              <a:t>Sample Footer</a:t>
            </a:r>
          </a:p>
        </p:txBody>
      </p:sp>
      <p:sp>
        <p:nvSpPr>
          <p:cNvPr id="5" name="Foliennummernplatzhalter 4"/>
          <p:cNvSpPr>
            <a:spLocks noGrp="1"/>
          </p:cNvSpPr>
          <p:nvPr>
            <p:ph type="sldNum" sz="quarter" idx="14"/>
          </p:nvPr>
        </p:nvSpPr>
        <p:spPr/>
        <p:txBody>
          <a:bodyPr/>
          <a:lstStyle/>
          <a:p>
            <a:r>
              <a:rPr lang="en-GB" dirty="0"/>
              <a:t>Page </a:t>
            </a:r>
            <a:fld id="{BE3DC40E-DBBE-4E2D-9EEC-FBF0DA0E9179}" type="slidenum">
              <a:rPr lang="en-GB" smtClean="0"/>
              <a:pPr/>
              <a:t>‹#›</a:t>
            </a:fld>
            <a:endParaRPr lang="en-GB" dirty="0"/>
          </a:p>
        </p:txBody>
      </p:sp>
      <p:pic>
        <p:nvPicPr>
          <p:cNvPr id="16" name="Grafik 15">
            <a:extLst>
              <a:ext uri="{FF2B5EF4-FFF2-40B4-BE49-F238E27FC236}">
                <a16:creationId xmlns:a16="http://schemas.microsoft.com/office/drawing/2014/main" id="{D99671CB-98AF-47A4-A6A4-6C3D7E1F050F}"/>
              </a:ext>
            </a:extLst>
          </p:cNvPr>
          <p:cNvPicPr>
            <a:picLocks noChangeAspect="1"/>
          </p:cNvPicPr>
          <p:nvPr userDrawn="1"/>
        </p:nvPicPr>
        <p:blipFill>
          <a:blip r:embed="rId2"/>
          <a:stretch>
            <a:fillRect/>
          </a:stretch>
        </p:blipFill>
        <p:spPr>
          <a:xfrm>
            <a:off x="6563181" y="1367582"/>
            <a:ext cx="1872000" cy="987648"/>
          </a:xfrm>
          <a:prstGeom prst="rect">
            <a:avLst/>
          </a:prstGeom>
        </p:spPr>
      </p:pic>
      <p:pic>
        <p:nvPicPr>
          <p:cNvPr id="12" name="Grafik 11">
            <a:extLst>
              <a:ext uri="{FF2B5EF4-FFF2-40B4-BE49-F238E27FC236}">
                <a16:creationId xmlns:a16="http://schemas.microsoft.com/office/drawing/2014/main" id="{46A9F313-70E6-41F0-8B8B-B667D2FB613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272338" y="6448659"/>
            <a:ext cx="1408538" cy="244241"/>
          </a:xfrm>
          <a:prstGeom prst="rect">
            <a:avLst/>
          </a:prstGeom>
        </p:spPr>
      </p:pic>
    </p:spTree>
    <p:extLst>
      <p:ext uri="{BB962C8B-B14F-4D97-AF65-F5344CB8AC3E}">
        <p14:creationId xmlns:p14="http://schemas.microsoft.com/office/powerpoint/2010/main" val="31977489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apitelfolie kurz">
    <p:spTree>
      <p:nvGrpSpPr>
        <p:cNvPr id="1" name=""/>
        <p:cNvGrpSpPr/>
        <p:nvPr/>
      </p:nvGrpSpPr>
      <p:grpSpPr>
        <a:xfrm>
          <a:off x="0" y="0"/>
          <a:ext cx="0" cy="0"/>
          <a:chOff x="0" y="0"/>
          <a:chExt cx="0" cy="0"/>
        </a:xfrm>
      </p:grpSpPr>
      <p:grpSp>
        <p:nvGrpSpPr>
          <p:cNvPr id="8" name="Gruppieren 7"/>
          <p:cNvGrpSpPr/>
          <p:nvPr userDrawn="1"/>
        </p:nvGrpSpPr>
        <p:grpSpPr>
          <a:xfrm>
            <a:off x="288000" y="720000"/>
            <a:ext cx="8552851" cy="2071407"/>
            <a:chOff x="287338" y="547943"/>
            <a:chExt cx="8552850" cy="1835052"/>
          </a:xfrm>
        </p:grpSpPr>
        <p:sp>
          <p:nvSpPr>
            <p:cNvPr id="16" name="Rechteck 15"/>
            <p:cNvSpPr/>
            <p:nvPr userDrawn="1"/>
          </p:nvSpPr>
          <p:spPr bwMode="blackWhite">
            <a:xfrm>
              <a:off x="287338" y="547943"/>
              <a:ext cx="8552850" cy="18338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 </a:t>
              </a:r>
            </a:p>
          </p:txBody>
        </p:sp>
        <p:sp>
          <p:nvSpPr>
            <p:cNvPr id="18" name="Rechteck 17"/>
            <p:cNvSpPr/>
            <p:nvPr userDrawn="1"/>
          </p:nvSpPr>
          <p:spPr bwMode="blackWhite">
            <a:xfrm>
              <a:off x="287338" y="549155"/>
              <a:ext cx="5904662" cy="1833840"/>
            </a:xfrm>
            <a:prstGeom prst="rect">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2" name="Titel 1"/>
          <p:cNvSpPr>
            <a:spLocks noGrp="1"/>
          </p:cNvSpPr>
          <p:nvPr>
            <p:ph type="ctrTitle" hasCustomPrompt="1"/>
          </p:nvPr>
        </p:nvSpPr>
        <p:spPr bwMode="black">
          <a:xfrm>
            <a:off x="605407" y="1563114"/>
            <a:ext cx="5436000" cy="620057"/>
          </a:xfrm>
          <a:prstGeom prst="rect">
            <a:avLst/>
          </a:prstGeom>
        </p:spPr>
        <p:txBody>
          <a:bodyPr tIns="0" anchor="b"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1 line for chapter header</a:t>
            </a:r>
          </a:p>
        </p:txBody>
      </p:sp>
      <p:sp>
        <p:nvSpPr>
          <p:cNvPr id="14" name="Textplatzhalter 9"/>
          <p:cNvSpPr>
            <a:spLocks noGrp="1"/>
          </p:cNvSpPr>
          <p:nvPr>
            <p:ph type="body" sz="quarter" idx="11" hasCustomPrompt="1"/>
          </p:nvPr>
        </p:nvSpPr>
        <p:spPr bwMode="white">
          <a:xfrm>
            <a:off x="288000" y="3132000"/>
            <a:ext cx="4284663" cy="620885"/>
          </a:xfrm>
          <a:solidFill>
            <a:schemeClr val="bg1">
              <a:alpha val="90000"/>
            </a:schemeClr>
          </a:solidFill>
        </p:spPr>
        <p:txBody>
          <a:bodyPr wrap="square" lIns="324000" tIns="216000" rIns="324000" bIns="216000" rtlCol="0" anchor="t" anchorCtr="0">
            <a:spAutoFit/>
          </a:bodyPr>
          <a:lstStyle>
            <a:lvl1pPr marL="0" indent="0" defTabSz="914377">
              <a:buNone/>
              <a:defRPr lang="de-DE" sz="1200" dirty="0" smtClean="0"/>
            </a:lvl1pPr>
          </a:lstStyle>
          <a:p>
            <a:pPr marL="0" lvl="0" defTabSz="914377"/>
            <a:r>
              <a:rPr lang="en-GB" dirty="0"/>
              <a:t>Subtitle chapter</a:t>
            </a:r>
          </a:p>
        </p:txBody>
      </p:sp>
      <p:sp>
        <p:nvSpPr>
          <p:cNvPr id="5" name="Datumsplatzhalter 4"/>
          <p:cNvSpPr>
            <a:spLocks noGrp="1"/>
          </p:cNvSpPr>
          <p:nvPr>
            <p:ph type="dt" sz="half" idx="12"/>
          </p:nvPr>
        </p:nvSpPr>
        <p:spPr/>
        <p:txBody>
          <a:bodyPr/>
          <a:lstStyle/>
          <a:p>
            <a:fld id="{3154DEC2-1553-4D18-915C-AB47BBA4A110}" type="datetime1">
              <a:rPr lang="en-GB" smtClean="0"/>
              <a:t>12/03/2018</a:t>
            </a:fld>
            <a:endParaRPr lang="en-GB" dirty="0"/>
          </a:p>
        </p:txBody>
      </p:sp>
      <p:sp>
        <p:nvSpPr>
          <p:cNvPr id="6" name="Fußzeilenplatzhalter 5"/>
          <p:cNvSpPr>
            <a:spLocks noGrp="1"/>
          </p:cNvSpPr>
          <p:nvPr>
            <p:ph type="ftr" sz="quarter" idx="13"/>
          </p:nvPr>
        </p:nvSpPr>
        <p:spPr/>
        <p:txBody>
          <a:bodyPr/>
          <a:lstStyle/>
          <a:p>
            <a:r>
              <a:rPr lang="en-GB" dirty="0"/>
              <a:t>Sample Footer</a:t>
            </a:r>
          </a:p>
        </p:txBody>
      </p:sp>
      <p:sp>
        <p:nvSpPr>
          <p:cNvPr id="7" name="Foliennummernplatzhalter 6"/>
          <p:cNvSpPr>
            <a:spLocks noGrp="1"/>
          </p:cNvSpPr>
          <p:nvPr>
            <p:ph type="sldNum" sz="quarter" idx="14"/>
          </p:nvPr>
        </p:nvSpPr>
        <p:spPr/>
        <p:txBody>
          <a:bodyPr/>
          <a:lstStyle/>
          <a:p>
            <a:r>
              <a:rPr lang="en-GB" dirty="0"/>
              <a:t>Page </a:t>
            </a:r>
            <a:fld id="{BE3DC40E-DBBE-4E2D-9EEC-FBF0DA0E9179}" type="slidenum">
              <a:rPr lang="en-GB" smtClean="0"/>
              <a:pPr/>
              <a:t>‹#›</a:t>
            </a:fld>
            <a:endParaRPr lang="en-GB" dirty="0"/>
          </a:p>
        </p:txBody>
      </p:sp>
      <p:pic>
        <p:nvPicPr>
          <p:cNvPr id="15" name="Grafik 14">
            <a:extLst>
              <a:ext uri="{FF2B5EF4-FFF2-40B4-BE49-F238E27FC236}">
                <a16:creationId xmlns:a16="http://schemas.microsoft.com/office/drawing/2014/main" id="{DC6031D4-F955-4B38-9C91-EBAA9F2821B2}"/>
              </a:ext>
            </a:extLst>
          </p:cNvPr>
          <p:cNvPicPr>
            <a:picLocks noChangeAspect="1"/>
          </p:cNvPicPr>
          <p:nvPr userDrawn="1"/>
        </p:nvPicPr>
        <p:blipFill>
          <a:blip r:embed="rId2"/>
          <a:stretch>
            <a:fillRect/>
          </a:stretch>
        </p:blipFill>
        <p:spPr>
          <a:xfrm>
            <a:off x="6563181" y="1367582"/>
            <a:ext cx="1872000" cy="987648"/>
          </a:xfrm>
          <a:prstGeom prst="rect">
            <a:avLst/>
          </a:prstGeom>
        </p:spPr>
      </p:pic>
      <p:pic>
        <p:nvPicPr>
          <p:cNvPr id="12" name="Grafik 11">
            <a:extLst>
              <a:ext uri="{FF2B5EF4-FFF2-40B4-BE49-F238E27FC236}">
                <a16:creationId xmlns:a16="http://schemas.microsoft.com/office/drawing/2014/main" id="{C95D30BB-9F3B-47A8-9650-20CB7084D18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272338" y="6448659"/>
            <a:ext cx="1408538" cy="244241"/>
          </a:xfrm>
          <a:prstGeom prst="rect">
            <a:avLst/>
          </a:prstGeom>
        </p:spPr>
      </p:pic>
    </p:spTree>
    <p:extLst>
      <p:ext uri="{BB962C8B-B14F-4D97-AF65-F5344CB8AC3E}">
        <p14:creationId xmlns:p14="http://schemas.microsoft.com/office/powerpoint/2010/main" val="38270466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7" name="Inhaltsplatzhalter 6"/>
          <p:cNvSpPr>
            <a:spLocks noGrp="1"/>
          </p:cNvSpPr>
          <p:nvPr>
            <p:ph sz="quarter" idx="10" hasCustomPrompt="1"/>
          </p:nvPr>
        </p:nvSpPr>
        <p:spPr>
          <a:xfrm>
            <a:off x="468317" y="1613536"/>
            <a:ext cx="8210547" cy="5244464"/>
          </a:xfrm>
        </p:spPr>
        <p:txBody>
          <a:bodyPr/>
          <a:lstStyle>
            <a:lvl1pPr>
              <a:buNone/>
              <a:defRPr/>
            </a:lvl1pPr>
          </a:lstStyle>
          <a:p>
            <a:pPr lvl="0"/>
            <a:r>
              <a:rPr lang="en-GB" dirty="0"/>
              <a:t>Placeholder for objects</a:t>
            </a:r>
          </a:p>
        </p:txBody>
      </p:sp>
      <p:sp>
        <p:nvSpPr>
          <p:cNvPr id="8" name="Rechteck 7"/>
          <p:cNvSpPr/>
          <p:nvPr userDrawn="1"/>
        </p:nvSpPr>
        <p:spPr bwMode="gray">
          <a:xfrm>
            <a:off x="0" y="1252227"/>
            <a:ext cx="9144000" cy="30240"/>
          </a:xfrm>
          <a:prstGeom prst="rect">
            <a:avLst/>
          </a:prstGeom>
          <a:solidFill>
            <a:srgbClr val="0C9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      </a:t>
            </a:r>
          </a:p>
        </p:txBody>
      </p:sp>
      <p:sp>
        <p:nvSpPr>
          <p:cNvPr id="2" name="Titel 1"/>
          <p:cNvSpPr>
            <a:spLocks noGrp="1"/>
          </p:cNvSpPr>
          <p:nvPr>
            <p:ph type="title"/>
          </p:nvPr>
        </p:nvSpPr>
        <p:spPr/>
        <p:txBody>
          <a:bodyPr/>
          <a:lstStyle/>
          <a:p>
            <a:r>
              <a:rPr lang="en-US"/>
              <a:t>Click to edit Master title style</a:t>
            </a:r>
            <a:endParaRPr lang="en-GB" dirty="0"/>
          </a:p>
        </p:txBody>
      </p:sp>
      <p:pic>
        <p:nvPicPr>
          <p:cNvPr id="6" name="Grafik 5">
            <a:extLst>
              <a:ext uri="{FF2B5EF4-FFF2-40B4-BE49-F238E27FC236}">
                <a16:creationId xmlns:a16="http://schemas.microsoft.com/office/drawing/2014/main" id="{CD231D63-2E63-4EB2-AE7B-2580ECF3BBA6}"/>
              </a:ext>
            </a:extLst>
          </p:cNvPr>
          <p:cNvPicPr>
            <a:picLocks noChangeAspect="1"/>
          </p:cNvPicPr>
          <p:nvPr userDrawn="1"/>
        </p:nvPicPr>
        <p:blipFill>
          <a:blip r:embed="rId2"/>
          <a:stretch>
            <a:fillRect/>
          </a:stretch>
        </p:blipFill>
        <p:spPr>
          <a:xfrm>
            <a:off x="7284076" y="346075"/>
            <a:ext cx="1396800" cy="736937"/>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613536"/>
            <a:ext cx="3960000" cy="4631055"/>
          </a:xfrm>
        </p:spPr>
        <p:txBody>
          <a:bodyPr>
            <a:normAutofit/>
          </a:bodyPr>
          <a:lstStyle>
            <a:lvl1pPr>
              <a:defRPr sz="1600"/>
            </a:lvl1pPr>
            <a:lvl2pPr marL="357179" indent="-176209">
              <a:buClr>
                <a:schemeClr val="accent1"/>
              </a:buClr>
              <a:buFont typeface="Wingdings" charset="2"/>
              <a:buChar char="§"/>
              <a:defRPr sz="1400"/>
            </a:lvl2pPr>
            <a:lvl3pPr>
              <a:defRPr sz="12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613536"/>
            <a:ext cx="3960000" cy="4631055"/>
          </a:xfrm>
        </p:spPr>
        <p:txBody>
          <a:bodyPr>
            <a:normAutofit/>
          </a:bodyPr>
          <a:lstStyle>
            <a:lvl1pPr>
              <a:buClr>
                <a:schemeClr val="accent1"/>
              </a:buClr>
              <a:defRPr sz="1600"/>
            </a:lvl1pPr>
            <a:lvl2pPr marL="357179" indent="-176209">
              <a:buClr>
                <a:schemeClr val="accent1"/>
              </a:buClr>
              <a:buFont typeface="Wingdings" charset="2"/>
              <a:buChar char="§"/>
              <a:defRPr sz="1400"/>
            </a:lvl2pPr>
            <a:lvl3pPr>
              <a:defRPr sz="12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4DC610D7-44C7-499D-8D9C-D5333145AEEF}" type="datetime1">
              <a:rPr lang="en-GB" smtClean="0"/>
              <a:t>12/03/2018</a:t>
            </a:fld>
            <a:endParaRPr lang="en-GB" dirty="0"/>
          </a:p>
        </p:txBody>
      </p:sp>
      <p:sp>
        <p:nvSpPr>
          <p:cNvPr id="9" name="Fußzeilenplatzhalter 8"/>
          <p:cNvSpPr>
            <a:spLocks noGrp="1"/>
          </p:cNvSpPr>
          <p:nvPr>
            <p:ph type="ftr" sz="quarter" idx="11"/>
          </p:nvPr>
        </p:nvSpPr>
        <p:spPr/>
        <p:txBody>
          <a:bodyPr/>
          <a:lstStyle/>
          <a:p>
            <a:r>
              <a:rPr lang="en-GB" dirty="0"/>
              <a:t>Sample Footer</a:t>
            </a:r>
          </a:p>
        </p:txBody>
      </p:sp>
      <p:sp>
        <p:nvSpPr>
          <p:cNvPr id="10" name="Foliennummernplatzhalter 9"/>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2323192"/>
            <a:ext cx="3960000" cy="3921401"/>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2323192"/>
            <a:ext cx="3960000" cy="3921401"/>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8" name="Textplatzhalter 2"/>
          <p:cNvSpPr>
            <a:spLocks noGrp="1"/>
          </p:cNvSpPr>
          <p:nvPr>
            <p:ph type="body" idx="13" hasCustomPrompt="1"/>
          </p:nvPr>
        </p:nvSpPr>
        <p:spPr bwMode="gray">
          <a:xfrm>
            <a:off x="468316" y="1613536"/>
            <a:ext cx="3960811" cy="639763"/>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4" indent="0">
              <a:buNone/>
              <a:tabLst/>
              <a:defRPr sz="1800" b="1" baseline="0">
                <a:solidFill>
                  <a:schemeClr val="bg1"/>
                </a:solidFill>
                <a:latin typeface="+mj-lt"/>
              </a:defRPr>
            </a:lvl1pPr>
            <a:lvl2pPr marL="457142" indent="0">
              <a:buNone/>
              <a:defRPr sz="2000" b="1"/>
            </a:lvl2pPr>
            <a:lvl3pPr marL="914284" indent="0">
              <a:buNone/>
              <a:defRPr sz="1800" b="1"/>
            </a:lvl3pPr>
            <a:lvl4pPr marL="1371426" indent="0">
              <a:buNone/>
              <a:defRPr sz="1600" b="1"/>
            </a:lvl4pPr>
            <a:lvl5pPr marL="1828568" indent="0">
              <a:buNone/>
              <a:defRPr sz="1600" b="1"/>
            </a:lvl5pPr>
            <a:lvl6pPr marL="2285710" indent="0">
              <a:buNone/>
              <a:defRPr sz="1600" b="1"/>
            </a:lvl6pPr>
            <a:lvl7pPr marL="2742851" indent="0">
              <a:buNone/>
              <a:defRPr sz="1600" b="1"/>
            </a:lvl7pPr>
            <a:lvl8pPr marL="3199993" indent="0">
              <a:buNone/>
              <a:defRPr sz="1600" b="1"/>
            </a:lvl8pPr>
            <a:lvl9pPr marL="3657135" indent="0">
              <a:buNone/>
              <a:defRPr sz="1600" b="1"/>
            </a:lvl9pPr>
          </a:lstStyle>
          <a:p>
            <a:pPr lvl="0"/>
            <a:r>
              <a:rPr lang="en-GB" dirty="0"/>
              <a:t>Subtitle 1</a:t>
            </a:r>
          </a:p>
        </p:txBody>
      </p:sp>
      <p:sp>
        <p:nvSpPr>
          <p:cNvPr id="5" name="Datumsplatzhalter 4"/>
          <p:cNvSpPr>
            <a:spLocks noGrp="1"/>
          </p:cNvSpPr>
          <p:nvPr>
            <p:ph type="dt" sz="half" idx="14"/>
          </p:nvPr>
        </p:nvSpPr>
        <p:spPr/>
        <p:txBody>
          <a:bodyPr/>
          <a:lstStyle/>
          <a:p>
            <a:fld id="{37CE62BD-9F63-431F-931F-BE3432ED53B9}" type="datetime1">
              <a:rPr lang="en-GB" smtClean="0"/>
              <a:t>12/03/2018</a:t>
            </a:fld>
            <a:endParaRPr lang="en-GB" dirty="0"/>
          </a:p>
        </p:txBody>
      </p:sp>
      <p:sp>
        <p:nvSpPr>
          <p:cNvPr id="11" name="Fußzeilenplatzhalter 10"/>
          <p:cNvSpPr>
            <a:spLocks noGrp="1"/>
          </p:cNvSpPr>
          <p:nvPr>
            <p:ph type="ftr" sz="quarter" idx="15"/>
          </p:nvPr>
        </p:nvSpPr>
        <p:spPr/>
        <p:txBody>
          <a:bodyPr/>
          <a:lstStyle/>
          <a:p>
            <a:r>
              <a:rPr lang="en-GB" dirty="0"/>
              <a:t>Sample Footer</a:t>
            </a:r>
          </a:p>
        </p:txBody>
      </p:sp>
      <p:sp>
        <p:nvSpPr>
          <p:cNvPr id="12" name="Foliennummernplatzhalter 11"/>
          <p:cNvSpPr>
            <a:spLocks noGrp="1"/>
          </p:cNvSpPr>
          <p:nvPr>
            <p:ph type="sldNum" sz="quarter" idx="16"/>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
        <p:nvSpPr>
          <p:cNvPr id="14" name="Textplatzhalter 2"/>
          <p:cNvSpPr>
            <a:spLocks noGrp="1"/>
          </p:cNvSpPr>
          <p:nvPr>
            <p:ph type="body" idx="17" hasCustomPrompt="1"/>
          </p:nvPr>
        </p:nvSpPr>
        <p:spPr bwMode="gray">
          <a:xfrm>
            <a:off x="4727896" y="1613536"/>
            <a:ext cx="3960811" cy="639763"/>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4" indent="0">
              <a:buNone/>
              <a:tabLst/>
              <a:defRPr sz="1800" b="1" baseline="0">
                <a:solidFill>
                  <a:schemeClr val="bg1"/>
                </a:solidFill>
                <a:latin typeface="+mj-lt"/>
              </a:defRPr>
            </a:lvl1pPr>
            <a:lvl2pPr marL="457142" indent="0">
              <a:buNone/>
              <a:defRPr sz="2000" b="1"/>
            </a:lvl2pPr>
            <a:lvl3pPr marL="914284" indent="0">
              <a:buNone/>
              <a:defRPr sz="1800" b="1"/>
            </a:lvl3pPr>
            <a:lvl4pPr marL="1371426" indent="0">
              <a:buNone/>
              <a:defRPr sz="1600" b="1"/>
            </a:lvl4pPr>
            <a:lvl5pPr marL="1828568" indent="0">
              <a:buNone/>
              <a:defRPr sz="1600" b="1"/>
            </a:lvl5pPr>
            <a:lvl6pPr marL="2285710" indent="0">
              <a:buNone/>
              <a:defRPr sz="1600" b="1"/>
            </a:lvl6pPr>
            <a:lvl7pPr marL="2742851" indent="0">
              <a:buNone/>
              <a:defRPr sz="1600" b="1"/>
            </a:lvl7pPr>
            <a:lvl8pPr marL="3199993" indent="0">
              <a:buNone/>
              <a:defRPr sz="1600" b="1"/>
            </a:lvl8pPr>
            <a:lvl9pPr marL="3657135" indent="0">
              <a:buNone/>
              <a:defRPr sz="1600" b="1"/>
            </a:lvl9pPr>
          </a:lstStyle>
          <a:p>
            <a:pPr lvl="0"/>
            <a:r>
              <a:rPr lang="en-GB" dirty="0"/>
              <a:t>Subtitle 2</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5" name="Rechteck 4"/>
          <p:cNvSpPr/>
          <p:nvPr/>
        </p:nvSpPr>
        <p:spPr>
          <a:xfrm>
            <a:off x="467544" y="2357438"/>
            <a:ext cx="5148000" cy="3260345"/>
          </a:xfrm>
          <a:prstGeom prst="rect">
            <a:avLst/>
          </a:prstGeom>
          <a:ln w="12700">
            <a:solidFill>
              <a:schemeClr val="bg1">
                <a:lumMod val="50000"/>
              </a:schemeClr>
            </a:solidFill>
          </a:ln>
          <a:effectLst/>
        </p:spPr>
        <p:style>
          <a:lnRef idx="2">
            <a:schemeClr val="dk1"/>
          </a:lnRef>
          <a:fillRef idx="1">
            <a:schemeClr val="lt1"/>
          </a:fillRef>
          <a:effectRef idx="0">
            <a:schemeClr val="dk1"/>
          </a:effectRef>
          <a:fontRef idx="minor">
            <a:schemeClr val="dk1"/>
          </a:fontRef>
        </p:style>
        <p:txBody>
          <a:bodyPr lIns="91431" tIns="45715" rIns="91431" bIns="45715" rtlCol="0" anchor="ctr"/>
          <a:lstStyle/>
          <a:p>
            <a:pPr algn="ctr"/>
            <a:endParaRPr lang="en-GB" sz="1800" dirty="0"/>
          </a:p>
        </p:txBody>
      </p:sp>
      <p:sp>
        <p:nvSpPr>
          <p:cNvPr id="11" name="Textplatzhalter 10"/>
          <p:cNvSpPr>
            <a:spLocks noGrp="1"/>
          </p:cNvSpPr>
          <p:nvPr>
            <p:ph type="body" sz="quarter" idx="10" hasCustomPrompt="1"/>
          </p:nvPr>
        </p:nvSpPr>
        <p:spPr>
          <a:xfrm>
            <a:off x="2437055" y="3071812"/>
            <a:ext cx="2763925" cy="2173549"/>
          </a:xfrm>
        </p:spPr>
        <p:txBody>
          <a:bodyPr>
            <a:normAutofit/>
          </a:bodyPr>
          <a:lstStyle>
            <a:lvl1pPr marL="0" marR="0" indent="0" algn="l" defTabSz="914284" rtl="0" eaLnBrk="1" fontAlgn="auto" latinLnBrk="0" hangingPunct="1">
              <a:lnSpc>
                <a:spcPct val="100000"/>
              </a:lnSpc>
              <a:spcBef>
                <a:spcPts val="0"/>
              </a:spcBef>
              <a:spcAft>
                <a:spcPts val="0"/>
              </a:spcAft>
              <a:buClr>
                <a:srgbClr val="4B2582"/>
              </a:buClr>
              <a:buSzTx/>
              <a:buFont typeface="Wingdings" pitchFamily="2" charset="2"/>
              <a:buNone/>
              <a:tabLst/>
              <a:defRPr sz="900" baseline="0"/>
            </a:lvl1pPr>
            <a:lvl2pPr marL="0" indent="0">
              <a:buNone/>
              <a:defRPr/>
            </a:lvl2pPr>
            <a:lvl3pPr marL="0" indent="0">
              <a:buNone/>
              <a:defRPr/>
            </a:lvl3pPr>
            <a:lvl4pPr marL="0" indent="0">
              <a:buNone/>
              <a:defRPr/>
            </a:lvl4pPr>
            <a:lvl5pPr marL="0" indent="0">
              <a:buNone/>
              <a:defRPr/>
            </a:lvl5pPr>
          </a:lstStyle>
          <a:p>
            <a:pPr marL="0" marR="0" lvl="0" indent="0" algn="l" defTabSz="914284" rtl="0" eaLnBrk="1" fontAlgn="auto" latinLnBrk="0" hangingPunct="1">
              <a:lnSpc>
                <a:spcPct val="100000"/>
              </a:lnSpc>
              <a:spcBef>
                <a:spcPts val="0"/>
              </a:spcBef>
              <a:spcAft>
                <a:spcPts val="0"/>
              </a:spcAft>
              <a:buClr>
                <a:srgbClr val="4B2582"/>
              </a:buClr>
              <a:buSzTx/>
              <a:buFont typeface="Wingdings" pitchFamily="2" charset="2"/>
              <a:buNone/>
              <a:tabLst/>
              <a:defRPr/>
            </a:pPr>
            <a:r>
              <a:rPr kumimoji="0" lang="en-GB" sz="1000" b="0" i="0" u="none" strike="noStrike" kern="1200" cap="none" spc="0" normalizeH="0" baseline="0" noProof="0" dirty="0" err="1">
                <a:ln>
                  <a:noFill/>
                </a:ln>
                <a:solidFill>
                  <a:srgbClr val="000000"/>
                </a:solidFill>
                <a:effectLst/>
                <a:uLnTx/>
                <a:uFillTx/>
                <a:latin typeface="+mn-lt"/>
                <a:ea typeface="+mn-ea"/>
                <a:cs typeface="+mn-cs"/>
              </a:rPr>
              <a:t>Hier</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Adressdaten</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eingeben</a:t>
            </a:r>
            <a:endParaRPr kumimoji="0" lang="en-GB" sz="10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Datumsplatzhalter 7"/>
          <p:cNvSpPr>
            <a:spLocks noGrp="1"/>
          </p:cNvSpPr>
          <p:nvPr>
            <p:ph type="dt" sz="half" idx="11"/>
          </p:nvPr>
        </p:nvSpPr>
        <p:spPr/>
        <p:txBody>
          <a:bodyPr/>
          <a:lstStyle/>
          <a:p>
            <a:fld id="{994B2213-27BB-42BF-A4E3-406B0B6C10B6}" type="datetime1">
              <a:rPr lang="en-GB" smtClean="0"/>
              <a:t>12/03/2018</a:t>
            </a:fld>
            <a:endParaRPr lang="en-GB" dirty="0"/>
          </a:p>
        </p:txBody>
      </p:sp>
      <p:sp>
        <p:nvSpPr>
          <p:cNvPr id="9" name="Fußzeilenplatzhalter 8"/>
          <p:cNvSpPr>
            <a:spLocks noGrp="1"/>
          </p:cNvSpPr>
          <p:nvPr>
            <p:ph type="ftr" sz="quarter" idx="12"/>
          </p:nvPr>
        </p:nvSpPr>
        <p:spPr/>
        <p:txBody>
          <a:bodyPr/>
          <a:lstStyle/>
          <a:p>
            <a:r>
              <a:rPr lang="en-GB" dirty="0"/>
              <a:t>Sample Footer</a:t>
            </a:r>
          </a:p>
        </p:txBody>
      </p:sp>
      <p:sp>
        <p:nvSpPr>
          <p:cNvPr id="10" name="Foliennummernplatzhalter 9"/>
          <p:cNvSpPr>
            <a:spLocks noGrp="1"/>
          </p:cNvSpPr>
          <p:nvPr>
            <p:ph type="sldNum" sz="quarter" idx="13"/>
          </p:nvPr>
        </p:nvSpPr>
        <p:spPr/>
        <p:txBody>
          <a:bodyPr/>
          <a:lstStyle/>
          <a:p>
            <a:r>
              <a:rPr lang="en-GB" dirty="0"/>
              <a:t>Page </a:t>
            </a:r>
            <a:fld id="{BE3DC40E-DBBE-4E2D-9EEC-FBF0DA0E9179}" type="slidenum">
              <a:rPr lang="en-GB" smtClean="0"/>
              <a:t>‹#›</a:t>
            </a:fld>
            <a:endParaRPr lang="en-GB" dirty="0"/>
          </a:p>
        </p:txBody>
      </p:sp>
      <p:pic>
        <p:nvPicPr>
          <p:cNvPr id="12" name="Grafik 11" descr="Logo-für-VK.png"/>
          <p:cNvPicPr>
            <a:picLocks noChangeAspect="1"/>
          </p:cNvPicPr>
          <p:nvPr userDrawn="1"/>
        </p:nvPicPr>
        <p:blipFill>
          <a:blip r:embed="rId2" cstate="print"/>
          <a:stretch>
            <a:fillRect/>
          </a:stretch>
        </p:blipFill>
        <p:spPr>
          <a:xfrm>
            <a:off x="611561" y="2552702"/>
            <a:ext cx="590932" cy="2703196"/>
          </a:xfrm>
          <a:prstGeom prst="rect">
            <a:avLst/>
          </a:prstGeom>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kurz">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grpSp>
        <p:nvGrpSpPr>
          <p:cNvPr id="14" name="Gruppieren 13"/>
          <p:cNvGrpSpPr/>
          <p:nvPr userDrawn="1"/>
        </p:nvGrpSpPr>
        <p:grpSpPr bwMode="blackWhite">
          <a:xfrm>
            <a:off x="288000" y="720000"/>
            <a:ext cx="8552851" cy="2073600"/>
            <a:chOff x="287338" y="603319"/>
            <a:chExt cx="8552850" cy="2037600"/>
          </a:xfrm>
        </p:grpSpPr>
        <p:sp>
          <p:nvSpPr>
            <p:cNvPr id="17" name="Rechteck 16"/>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sp>
          <p:nvSpPr>
            <p:cNvPr id="18" name="Rechteck 17"/>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2" name="Titel 1"/>
          <p:cNvSpPr>
            <a:spLocks noGrp="1"/>
          </p:cNvSpPr>
          <p:nvPr>
            <p:ph type="ctrTitle" hasCustomPrompt="1"/>
          </p:nvPr>
        </p:nvSpPr>
        <p:spPr bwMode="black">
          <a:xfrm>
            <a:off x="605409" y="1554646"/>
            <a:ext cx="5586593" cy="620057"/>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9" y="1191696"/>
            <a:ext cx="5586593" cy="36541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42" indent="0" algn="ctr">
              <a:buNone/>
              <a:defRPr>
                <a:solidFill>
                  <a:schemeClr val="tx1">
                    <a:tint val="75000"/>
                  </a:schemeClr>
                </a:solidFill>
              </a:defRPr>
            </a:lvl2pPr>
            <a:lvl3pPr marL="914284" indent="0" algn="ctr">
              <a:buNone/>
              <a:defRPr>
                <a:solidFill>
                  <a:schemeClr val="tx1">
                    <a:tint val="75000"/>
                  </a:schemeClr>
                </a:solidFill>
              </a:defRPr>
            </a:lvl3pPr>
            <a:lvl4pPr marL="1371426" indent="0" algn="ctr">
              <a:buNone/>
              <a:defRPr>
                <a:solidFill>
                  <a:schemeClr val="tx1">
                    <a:tint val="75000"/>
                  </a:schemeClr>
                </a:solidFill>
              </a:defRPr>
            </a:lvl4pPr>
            <a:lvl5pPr marL="1828568" indent="0" algn="ctr">
              <a:buNone/>
              <a:defRPr>
                <a:solidFill>
                  <a:schemeClr val="tx1">
                    <a:tint val="75000"/>
                  </a:schemeClr>
                </a:solidFill>
              </a:defRPr>
            </a:lvl5pPr>
            <a:lvl6pPr marL="2285710" indent="0" algn="ctr">
              <a:buNone/>
              <a:defRPr>
                <a:solidFill>
                  <a:schemeClr val="tx1">
                    <a:tint val="75000"/>
                  </a:schemeClr>
                </a:solidFill>
              </a:defRPr>
            </a:lvl6pPr>
            <a:lvl7pPr marL="2742851" indent="0" algn="ctr">
              <a:buNone/>
              <a:defRPr>
                <a:solidFill>
                  <a:schemeClr val="tx1">
                    <a:tint val="75000"/>
                  </a:schemeClr>
                </a:solidFill>
              </a:defRPr>
            </a:lvl7pPr>
            <a:lvl8pPr marL="3199993" indent="0" algn="ctr">
              <a:buNone/>
              <a:defRPr>
                <a:solidFill>
                  <a:schemeClr val="tx1">
                    <a:tint val="75000"/>
                  </a:schemeClr>
                </a:solidFill>
              </a:defRPr>
            </a:lvl8pPr>
            <a:lvl9pPr marL="3657135"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8000" y="3132000"/>
            <a:ext cx="4284663"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1" y="6512314"/>
            <a:ext cx="1638300" cy="292348"/>
          </a:xfrm>
        </p:spPr>
        <p:txBody>
          <a:bodyPr>
            <a:noAutofit/>
          </a:bodyPr>
          <a:lstStyle>
            <a:lvl1pPr marL="0" indent="0">
              <a:buNone/>
              <a:defRPr sz="900" cap="all" baseline="0">
                <a:solidFill>
                  <a:schemeClr val="bg1"/>
                </a:solidFill>
              </a:defRPr>
            </a:lvl1pPr>
            <a:lvl2pPr marL="266693" indent="0">
              <a:buNone/>
              <a:defRPr sz="1051"/>
            </a:lvl2pPr>
            <a:lvl3pPr marL="541325" indent="0">
              <a:buNone/>
              <a:defRPr sz="1051"/>
            </a:lvl3pPr>
            <a:lvl4pPr marL="808018" indent="0">
              <a:buNone/>
              <a:defRPr sz="1000"/>
            </a:lvl4pPr>
            <a:lvl5pPr marL="1077886" indent="0">
              <a:buNone/>
              <a:defRPr sz="1000"/>
            </a:lvl5pPr>
          </a:lstStyle>
          <a:p>
            <a:pPr lvl="0"/>
            <a:r>
              <a:rPr lang="en-GB" dirty="0"/>
              <a:t>State: </a:t>
            </a:r>
            <a:r>
              <a:rPr lang="en-GB" dirty="0" err="1"/>
              <a:t>xx.xx.xxxx</a:t>
            </a:r>
            <a:endParaRPr lang="en-GB" dirty="0"/>
          </a:p>
        </p:txBody>
      </p:sp>
      <p:pic>
        <p:nvPicPr>
          <p:cNvPr id="19" name="Grafik 18">
            <a:extLst>
              <a:ext uri="{FF2B5EF4-FFF2-40B4-BE49-F238E27FC236}">
                <a16:creationId xmlns:a16="http://schemas.microsoft.com/office/drawing/2014/main" id="{4E4307F7-6152-4177-B894-608230CA8266}"/>
              </a:ext>
            </a:extLst>
          </p:cNvPr>
          <p:cNvPicPr>
            <a:picLocks noChangeAspect="1"/>
          </p:cNvPicPr>
          <p:nvPr userDrawn="1"/>
        </p:nvPicPr>
        <p:blipFill>
          <a:blip r:embed="rId3"/>
          <a:stretch>
            <a:fillRect/>
          </a:stretch>
        </p:blipFill>
        <p:spPr>
          <a:xfrm>
            <a:off x="6563181" y="1367582"/>
            <a:ext cx="1872000" cy="987648"/>
          </a:xfrm>
          <a:prstGeom prst="rect">
            <a:avLst/>
          </a:prstGeom>
        </p:spPr>
      </p:pic>
      <p:pic>
        <p:nvPicPr>
          <p:cNvPr id="11" name="Grafik 10">
            <a:extLst>
              <a:ext uri="{FF2B5EF4-FFF2-40B4-BE49-F238E27FC236}">
                <a16:creationId xmlns:a16="http://schemas.microsoft.com/office/drawing/2014/main" id="{D55DEEBD-8F44-44E7-88C8-09E5AB8EB45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553200" y="6262496"/>
            <a:ext cx="1889125" cy="326781"/>
          </a:xfrm>
          <a:prstGeom prst="rect">
            <a:avLst/>
          </a:prstGeom>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613538"/>
            <a:ext cx="7759644" cy="4624687"/>
          </a:xfrm>
        </p:spPr>
        <p:txBody>
          <a:bodyPr lIns="0" rIns="0">
            <a:normAutofit/>
          </a:bodyPr>
          <a:lstStyle>
            <a:lvl1pPr>
              <a:defRPr sz="1600"/>
            </a:lvl1pPr>
            <a:lvl2pPr>
              <a:defRPr sz="1400"/>
            </a:lvl2pPr>
            <a:lvl3pPr>
              <a:defRPr sz="1200"/>
            </a:lvl3pPr>
            <a:lvl4pPr>
              <a:defRPr sz="1200"/>
            </a:lvl4pPr>
            <a:lvl5pPr>
              <a:defRPr sz="1200"/>
            </a:lvl5pPr>
          </a:lstStyle>
          <a:p>
            <a:pPr lvl="0"/>
            <a:r>
              <a:rPr lang="en-GB" dirty="0" err="1"/>
              <a:t>Textmasterformat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7CF2139-9001-404A-BC4B-2990692C8AD8}" type="datetime1">
              <a:rPr lang="en-GB" smtClean="0"/>
              <a:t>12/03/2018</a:t>
            </a:fld>
            <a:endParaRPr lang="en-GB" dirty="0"/>
          </a:p>
        </p:txBody>
      </p:sp>
      <p:sp>
        <p:nvSpPr>
          <p:cNvPr id="8" name="Fußzeilenplatzhalter 7"/>
          <p:cNvSpPr>
            <a:spLocks noGrp="1"/>
          </p:cNvSpPr>
          <p:nvPr>
            <p:ph type="ftr" sz="quarter" idx="11"/>
          </p:nvPr>
        </p:nvSpPr>
        <p:spPr/>
        <p:txBody>
          <a:bodyPr/>
          <a:lstStyle/>
          <a:p>
            <a:r>
              <a:rPr lang="en-GB" dirty="0"/>
              <a:t>Sample Footer</a:t>
            </a:r>
          </a:p>
        </p:txBody>
      </p:sp>
      <p:sp>
        <p:nvSpPr>
          <p:cNvPr id="9" name="Foliennummernplatzhalter 8"/>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bg>
      <p:bgPr>
        <a:solidFill>
          <a:schemeClr val="bg1"/>
        </a:solidFill>
        <a:effectLst/>
      </p:bgPr>
    </p:bg>
    <p:spTree>
      <p:nvGrpSpPr>
        <p:cNvPr id="1" name=""/>
        <p:cNvGrpSpPr/>
        <p:nvPr/>
      </p:nvGrpSpPr>
      <p:grpSpPr>
        <a:xfrm>
          <a:off x="0" y="0"/>
          <a:ext cx="0" cy="0"/>
          <a:chOff x="0" y="0"/>
          <a:chExt cx="0" cy="0"/>
        </a:xfrm>
      </p:grpSpPr>
      <p:grpSp>
        <p:nvGrpSpPr>
          <p:cNvPr id="2" name="Gruppieren 1"/>
          <p:cNvGrpSpPr/>
          <p:nvPr userDrawn="1"/>
        </p:nvGrpSpPr>
        <p:grpSpPr>
          <a:xfrm>
            <a:off x="288000" y="720000"/>
            <a:ext cx="8552851" cy="2446736"/>
            <a:chOff x="287338" y="547943"/>
            <a:chExt cx="8552850" cy="1835052"/>
          </a:xfrm>
        </p:grpSpPr>
        <p:sp>
          <p:nvSpPr>
            <p:cNvPr id="11" name="Rechteck 10"/>
            <p:cNvSpPr/>
            <p:nvPr userDrawn="1"/>
          </p:nvSpPr>
          <p:spPr bwMode="blackWhite">
            <a:xfrm>
              <a:off x="287338" y="547943"/>
              <a:ext cx="8552850" cy="18338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 </a:t>
              </a:r>
            </a:p>
          </p:txBody>
        </p:sp>
        <p:sp>
          <p:nvSpPr>
            <p:cNvPr id="4" name="Rechteck 3"/>
            <p:cNvSpPr/>
            <p:nvPr userDrawn="1"/>
          </p:nvSpPr>
          <p:spPr bwMode="blackWhite">
            <a:xfrm>
              <a:off x="287338" y="549155"/>
              <a:ext cx="5904662" cy="1833840"/>
            </a:xfrm>
            <a:prstGeom prst="rect">
              <a:avLst/>
            </a:prstGeom>
            <a:solidFill>
              <a:srgbClr val="0096D3"/>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14" name="Textplatzhalter 9"/>
          <p:cNvSpPr>
            <a:spLocks noGrp="1"/>
          </p:cNvSpPr>
          <p:nvPr>
            <p:ph type="body" sz="quarter" idx="11" hasCustomPrompt="1"/>
          </p:nvPr>
        </p:nvSpPr>
        <p:spPr bwMode="white">
          <a:xfrm>
            <a:off x="288000" y="3492000"/>
            <a:ext cx="4284663"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0" name="Textplatzhalter 7"/>
          <p:cNvSpPr>
            <a:spLocks noGrp="1"/>
          </p:cNvSpPr>
          <p:nvPr>
            <p:ph type="body" sz="quarter" idx="12" hasCustomPrompt="1"/>
          </p:nvPr>
        </p:nvSpPr>
        <p:spPr>
          <a:xfrm>
            <a:off x="457201" y="6512314"/>
            <a:ext cx="1638300" cy="292348"/>
          </a:xfrm>
        </p:spPr>
        <p:txBody>
          <a:bodyPr>
            <a:noAutofit/>
          </a:bodyPr>
          <a:lstStyle>
            <a:lvl1pPr marL="0" indent="0">
              <a:buNone/>
              <a:defRPr sz="900" cap="all" baseline="0">
                <a:solidFill>
                  <a:schemeClr val="tx1"/>
                </a:solidFill>
              </a:defRPr>
            </a:lvl1pPr>
            <a:lvl2pPr marL="266693" indent="0">
              <a:buNone/>
              <a:defRPr sz="1051"/>
            </a:lvl2pPr>
            <a:lvl3pPr marL="541325" indent="0">
              <a:buNone/>
              <a:defRPr sz="1051"/>
            </a:lvl3pPr>
            <a:lvl4pPr marL="808018" indent="0">
              <a:buNone/>
              <a:defRPr sz="1000"/>
            </a:lvl4pPr>
            <a:lvl5pPr marL="1077886" indent="0">
              <a:buNone/>
              <a:defRPr sz="1000"/>
            </a:lvl5pPr>
          </a:lstStyle>
          <a:p>
            <a:pPr lvl="0"/>
            <a:r>
              <a:rPr lang="en-GB" dirty="0"/>
              <a:t>State: </a:t>
            </a:r>
            <a:r>
              <a:rPr lang="en-GB" dirty="0" err="1"/>
              <a:t>xx.xx.xxxx</a:t>
            </a:r>
            <a:endParaRPr lang="en-GB" dirty="0"/>
          </a:p>
        </p:txBody>
      </p:sp>
      <p:sp>
        <p:nvSpPr>
          <p:cNvPr id="13" name="Titel 1"/>
          <p:cNvSpPr>
            <a:spLocks noGrp="1"/>
          </p:cNvSpPr>
          <p:nvPr>
            <p:ph type="ctrTitle" hasCustomPrompt="1"/>
          </p:nvPr>
        </p:nvSpPr>
        <p:spPr bwMode="black">
          <a:xfrm>
            <a:off x="605407" y="1561639"/>
            <a:ext cx="5436000" cy="12312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5" name="Untertitel 2"/>
          <p:cNvSpPr>
            <a:spLocks noGrp="1"/>
          </p:cNvSpPr>
          <p:nvPr>
            <p:ph type="subTitle" idx="1" hasCustomPrompt="1"/>
          </p:nvPr>
        </p:nvSpPr>
        <p:spPr bwMode="black">
          <a:xfrm>
            <a:off x="605407" y="1191696"/>
            <a:ext cx="5436000" cy="421840"/>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42" indent="0" algn="ctr">
              <a:buNone/>
              <a:defRPr>
                <a:solidFill>
                  <a:schemeClr val="tx1">
                    <a:tint val="75000"/>
                  </a:schemeClr>
                </a:solidFill>
              </a:defRPr>
            </a:lvl2pPr>
            <a:lvl3pPr marL="914284" indent="0" algn="ctr">
              <a:buNone/>
              <a:defRPr>
                <a:solidFill>
                  <a:schemeClr val="tx1">
                    <a:tint val="75000"/>
                  </a:schemeClr>
                </a:solidFill>
              </a:defRPr>
            </a:lvl3pPr>
            <a:lvl4pPr marL="1371426" indent="0" algn="ctr">
              <a:buNone/>
              <a:defRPr>
                <a:solidFill>
                  <a:schemeClr val="tx1">
                    <a:tint val="75000"/>
                  </a:schemeClr>
                </a:solidFill>
              </a:defRPr>
            </a:lvl4pPr>
            <a:lvl5pPr marL="1828568" indent="0" algn="ctr">
              <a:buNone/>
              <a:defRPr>
                <a:solidFill>
                  <a:schemeClr val="tx1">
                    <a:tint val="75000"/>
                  </a:schemeClr>
                </a:solidFill>
              </a:defRPr>
            </a:lvl5pPr>
            <a:lvl6pPr marL="2285710" indent="0" algn="ctr">
              <a:buNone/>
              <a:defRPr>
                <a:solidFill>
                  <a:schemeClr val="tx1">
                    <a:tint val="75000"/>
                  </a:schemeClr>
                </a:solidFill>
              </a:defRPr>
            </a:lvl6pPr>
            <a:lvl7pPr marL="2742851" indent="0" algn="ctr">
              <a:buNone/>
              <a:defRPr>
                <a:solidFill>
                  <a:schemeClr val="tx1">
                    <a:tint val="75000"/>
                  </a:schemeClr>
                </a:solidFill>
              </a:defRPr>
            </a:lvl7pPr>
            <a:lvl8pPr marL="3199993" indent="0" algn="ctr">
              <a:buNone/>
              <a:defRPr>
                <a:solidFill>
                  <a:schemeClr val="tx1">
                    <a:tint val="75000"/>
                  </a:schemeClr>
                </a:solidFill>
              </a:defRPr>
            </a:lvl8pPr>
            <a:lvl9pPr marL="3657135" indent="0" algn="ctr">
              <a:buNone/>
              <a:defRPr>
                <a:solidFill>
                  <a:schemeClr val="tx1">
                    <a:tint val="75000"/>
                  </a:schemeClr>
                </a:solidFill>
              </a:defRPr>
            </a:lvl9pPr>
          </a:lstStyle>
          <a:p>
            <a:r>
              <a:rPr lang="en-GB" dirty="0"/>
              <a:t>Add subtitle here if required</a:t>
            </a:r>
          </a:p>
        </p:txBody>
      </p:sp>
      <p:pic>
        <p:nvPicPr>
          <p:cNvPr id="17" name="Grafik 16">
            <a:extLst>
              <a:ext uri="{FF2B5EF4-FFF2-40B4-BE49-F238E27FC236}">
                <a16:creationId xmlns:a16="http://schemas.microsoft.com/office/drawing/2014/main" id="{7F6FDEEB-6CCB-479D-8ACC-B3F8CE74A779}"/>
              </a:ext>
            </a:extLst>
          </p:cNvPr>
          <p:cNvPicPr>
            <a:picLocks noChangeAspect="1"/>
          </p:cNvPicPr>
          <p:nvPr userDrawn="1"/>
        </p:nvPicPr>
        <p:blipFill>
          <a:blip r:embed="rId2"/>
          <a:stretch>
            <a:fillRect/>
          </a:stretch>
        </p:blipFill>
        <p:spPr>
          <a:xfrm>
            <a:off x="6563181" y="1367582"/>
            <a:ext cx="1872000" cy="987648"/>
          </a:xfrm>
          <a:prstGeom prst="rect">
            <a:avLst/>
          </a:prstGeom>
        </p:spPr>
      </p:pic>
      <p:pic>
        <p:nvPicPr>
          <p:cNvPr id="12" name="Grafik 11">
            <a:extLst>
              <a:ext uri="{FF2B5EF4-FFF2-40B4-BE49-F238E27FC236}">
                <a16:creationId xmlns:a16="http://schemas.microsoft.com/office/drawing/2014/main" id="{8F4E3F70-6A20-4A2B-9908-7A28027150B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555494" y="6262496"/>
            <a:ext cx="1884536" cy="326780"/>
          </a:xfrm>
          <a:prstGeom prst="rect">
            <a:avLst/>
          </a:prstGeom>
        </p:spPr>
      </p:pic>
    </p:spTree>
    <p:extLst>
      <p:ext uri="{BB962C8B-B14F-4D97-AF65-F5344CB8AC3E}">
        <p14:creationId xmlns:p14="http://schemas.microsoft.com/office/powerpoint/2010/main" val="1546796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kurz">
    <p:spTree>
      <p:nvGrpSpPr>
        <p:cNvPr id="1" name=""/>
        <p:cNvGrpSpPr/>
        <p:nvPr/>
      </p:nvGrpSpPr>
      <p:grpSpPr>
        <a:xfrm>
          <a:off x="0" y="0"/>
          <a:ext cx="0" cy="0"/>
          <a:chOff x="0" y="0"/>
          <a:chExt cx="0" cy="0"/>
        </a:xfrm>
      </p:grpSpPr>
      <p:grpSp>
        <p:nvGrpSpPr>
          <p:cNvPr id="19" name="Gruppieren 18"/>
          <p:cNvGrpSpPr/>
          <p:nvPr userDrawn="1"/>
        </p:nvGrpSpPr>
        <p:grpSpPr>
          <a:xfrm>
            <a:off x="288000" y="720000"/>
            <a:ext cx="8552851" cy="2071408"/>
            <a:chOff x="287338" y="547943"/>
            <a:chExt cx="8552850" cy="1835052"/>
          </a:xfrm>
        </p:grpSpPr>
        <p:sp>
          <p:nvSpPr>
            <p:cNvPr id="20" name="Rechteck 19"/>
            <p:cNvSpPr/>
            <p:nvPr userDrawn="1"/>
          </p:nvSpPr>
          <p:spPr bwMode="blackWhite">
            <a:xfrm>
              <a:off x="287338" y="547943"/>
              <a:ext cx="8552850" cy="183384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 </a:t>
              </a:r>
            </a:p>
          </p:txBody>
        </p:sp>
        <p:sp>
          <p:nvSpPr>
            <p:cNvPr id="21" name="Rechteck 20"/>
            <p:cNvSpPr/>
            <p:nvPr userDrawn="1"/>
          </p:nvSpPr>
          <p:spPr bwMode="blackWhite">
            <a:xfrm>
              <a:off x="287338" y="549155"/>
              <a:ext cx="5904662" cy="1833840"/>
            </a:xfrm>
            <a:prstGeom prst="rect">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2" name="Titel 1"/>
          <p:cNvSpPr>
            <a:spLocks noGrp="1"/>
          </p:cNvSpPr>
          <p:nvPr>
            <p:ph type="ctrTitle" hasCustomPrompt="1"/>
          </p:nvPr>
        </p:nvSpPr>
        <p:spPr bwMode="black">
          <a:xfrm>
            <a:off x="605407" y="1554646"/>
            <a:ext cx="5436000" cy="620057"/>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1191696"/>
            <a:ext cx="5436000" cy="36541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42" indent="0" algn="ctr">
              <a:buNone/>
              <a:defRPr>
                <a:solidFill>
                  <a:schemeClr val="tx1">
                    <a:tint val="75000"/>
                  </a:schemeClr>
                </a:solidFill>
              </a:defRPr>
            </a:lvl2pPr>
            <a:lvl3pPr marL="914284" indent="0" algn="ctr">
              <a:buNone/>
              <a:defRPr>
                <a:solidFill>
                  <a:schemeClr val="tx1">
                    <a:tint val="75000"/>
                  </a:schemeClr>
                </a:solidFill>
              </a:defRPr>
            </a:lvl3pPr>
            <a:lvl4pPr marL="1371426" indent="0" algn="ctr">
              <a:buNone/>
              <a:defRPr>
                <a:solidFill>
                  <a:schemeClr val="tx1">
                    <a:tint val="75000"/>
                  </a:schemeClr>
                </a:solidFill>
              </a:defRPr>
            </a:lvl4pPr>
            <a:lvl5pPr marL="1828568" indent="0" algn="ctr">
              <a:buNone/>
              <a:defRPr>
                <a:solidFill>
                  <a:schemeClr val="tx1">
                    <a:tint val="75000"/>
                  </a:schemeClr>
                </a:solidFill>
              </a:defRPr>
            </a:lvl5pPr>
            <a:lvl6pPr marL="2285710" indent="0" algn="ctr">
              <a:buNone/>
              <a:defRPr>
                <a:solidFill>
                  <a:schemeClr val="tx1">
                    <a:tint val="75000"/>
                  </a:schemeClr>
                </a:solidFill>
              </a:defRPr>
            </a:lvl6pPr>
            <a:lvl7pPr marL="2742851" indent="0" algn="ctr">
              <a:buNone/>
              <a:defRPr>
                <a:solidFill>
                  <a:schemeClr val="tx1">
                    <a:tint val="75000"/>
                  </a:schemeClr>
                </a:solidFill>
              </a:defRPr>
            </a:lvl7pPr>
            <a:lvl8pPr marL="3199993" indent="0" algn="ctr">
              <a:buNone/>
              <a:defRPr>
                <a:solidFill>
                  <a:schemeClr val="tx1">
                    <a:tint val="75000"/>
                  </a:schemeClr>
                </a:solidFill>
              </a:defRPr>
            </a:lvl8pPr>
            <a:lvl9pPr marL="3657135" indent="0" algn="ctr">
              <a:buNone/>
              <a:defRPr>
                <a:solidFill>
                  <a:schemeClr val="tx1">
                    <a:tint val="75000"/>
                  </a:schemeClr>
                </a:solidFill>
              </a:defRPr>
            </a:lvl9pPr>
          </a:lstStyle>
          <a:p>
            <a:r>
              <a:rPr lang="en-GB" dirty="0"/>
              <a:t>Add subtitle here if required</a:t>
            </a:r>
          </a:p>
        </p:txBody>
      </p:sp>
      <p:sp>
        <p:nvSpPr>
          <p:cNvPr id="14" name="Textplatzhalter 9"/>
          <p:cNvSpPr>
            <a:spLocks noGrp="1"/>
          </p:cNvSpPr>
          <p:nvPr>
            <p:ph type="body" sz="quarter" idx="11" hasCustomPrompt="1"/>
          </p:nvPr>
        </p:nvSpPr>
        <p:spPr bwMode="white">
          <a:xfrm>
            <a:off x="288000" y="3132000"/>
            <a:ext cx="4284663"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1" y="6512314"/>
            <a:ext cx="1638300" cy="292348"/>
          </a:xfrm>
        </p:spPr>
        <p:txBody>
          <a:bodyPr>
            <a:noAutofit/>
          </a:bodyPr>
          <a:lstStyle>
            <a:lvl1pPr marL="0" indent="0">
              <a:buNone/>
              <a:defRPr sz="900" cap="all" baseline="0">
                <a:solidFill>
                  <a:schemeClr val="tx1"/>
                </a:solidFill>
              </a:defRPr>
            </a:lvl1pPr>
            <a:lvl2pPr marL="266693" indent="0">
              <a:buNone/>
              <a:defRPr sz="1051"/>
            </a:lvl2pPr>
            <a:lvl3pPr marL="541325" indent="0">
              <a:buNone/>
              <a:defRPr sz="1051"/>
            </a:lvl3pPr>
            <a:lvl4pPr marL="808018" indent="0">
              <a:buNone/>
              <a:defRPr sz="1000"/>
            </a:lvl4pPr>
            <a:lvl5pPr marL="1077886" indent="0">
              <a:buNone/>
              <a:defRPr sz="1000"/>
            </a:lvl5pPr>
          </a:lstStyle>
          <a:p>
            <a:pPr lvl="0"/>
            <a:r>
              <a:rPr lang="en-GB" dirty="0"/>
              <a:t>State: </a:t>
            </a:r>
            <a:r>
              <a:rPr lang="en-GB" dirty="0" err="1"/>
              <a:t>xx.xx.xxxx</a:t>
            </a:r>
            <a:endParaRPr lang="en-GB" dirty="0"/>
          </a:p>
        </p:txBody>
      </p:sp>
      <p:pic>
        <p:nvPicPr>
          <p:cNvPr id="13" name="Grafik 12">
            <a:extLst>
              <a:ext uri="{FF2B5EF4-FFF2-40B4-BE49-F238E27FC236}">
                <a16:creationId xmlns:a16="http://schemas.microsoft.com/office/drawing/2014/main" id="{D4812638-0614-4D46-824F-94391764BB1D}"/>
              </a:ext>
            </a:extLst>
          </p:cNvPr>
          <p:cNvPicPr>
            <a:picLocks noChangeAspect="1"/>
          </p:cNvPicPr>
          <p:nvPr userDrawn="1"/>
        </p:nvPicPr>
        <p:blipFill>
          <a:blip r:embed="rId2"/>
          <a:stretch>
            <a:fillRect/>
          </a:stretch>
        </p:blipFill>
        <p:spPr>
          <a:xfrm>
            <a:off x="6563181" y="1367582"/>
            <a:ext cx="1872000" cy="987648"/>
          </a:xfrm>
          <a:prstGeom prst="rect">
            <a:avLst/>
          </a:prstGeom>
        </p:spPr>
      </p:pic>
      <p:pic>
        <p:nvPicPr>
          <p:cNvPr id="11" name="Grafik 10">
            <a:extLst>
              <a:ext uri="{FF2B5EF4-FFF2-40B4-BE49-F238E27FC236}">
                <a16:creationId xmlns:a16="http://schemas.microsoft.com/office/drawing/2014/main" id="{F63FB1E3-57BF-4F7E-BD6C-1187F06387B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555494" y="6262496"/>
            <a:ext cx="1884536" cy="326780"/>
          </a:xfrm>
          <a:prstGeom prst="rect">
            <a:avLst/>
          </a:prstGeom>
        </p:spPr>
      </p:pic>
    </p:spTree>
    <p:extLst>
      <p:ext uri="{BB962C8B-B14F-4D97-AF65-F5344CB8AC3E}">
        <p14:creationId xmlns:p14="http://schemas.microsoft.com/office/powerpoint/2010/main" val="19192680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Bild 2">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grpSp>
        <p:nvGrpSpPr>
          <p:cNvPr id="20" name="Gruppieren 19"/>
          <p:cNvGrpSpPr/>
          <p:nvPr userDrawn="1"/>
        </p:nvGrpSpPr>
        <p:grpSpPr bwMode="blackWhite">
          <a:xfrm>
            <a:off x="288000" y="720000"/>
            <a:ext cx="8552851" cy="2446708"/>
            <a:chOff x="287338" y="603319"/>
            <a:chExt cx="8552850" cy="2037600"/>
          </a:xfrm>
        </p:grpSpPr>
        <p:sp>
          <p:nvSpPr>
            <p:cNvPr id="21" name="Rechteck 20"/>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10" name="Textplatzhalter 9"/>
          <p:cNvSpPr>
            <a:spLocks noGrp="1"/>
          </p:cNvSpPr>
          <p:nvPr>
            <p:ph type="body" sz="quarter" idx="11" hasCustomPrompt="1"/>
          </p:nvPr>
        </p:nvSpPr>
        <p:spPr bwMode="white">
          <a:xfrm>
            <a:off x="288000" y="3492000"/>
            <a:ext cx="4284663"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1" y="6512314"/>
            <a:ext cx="1638300" cy="292348"/>
          </a:xfrm>
        </p:spPr>
        <p:txBody>
          <a:bodyPr>
            <a:noAutofit/>
          </a:bodyPr>
          <a:lstStyle>
            <a:lvl1pPr marL="0" indent="0">
              <a:buNone/>
              <a:defRPr sz="900" cap="all" baseline="0">
                <a:solidFill>
                  <a:schemeClr val="tx1"/>
                </a:solidFill>
              </a:defRPr>
            </a:lvl1pPr>
            <a:lvl2pPr marL="266693" indent="0">
              <a:buNone/>
              <a:defRPr sz="1051"/>
            </a:lvl2pPr>
            <a:lvl3pPr marL="541325" indent="0">
              <a:buNone/>
              <a:defRPr sz="1051"/>
            </a:lvl3pPr>
            <a:lvl4pPr marL="808018" indent="0">
              <a:buNone/>
              <a:defRPr sz="1000"/>
            </a:lvl4pPr>
            <a:lvl5pPr marL="1077886" indent="0">
              <a:buNone/>
              <a:defRPr sz="1000"/>
            </a:lvl5pPr>
          </a:lstStyle>
          <a:p>
            <a:pPr lvl="0"/>
            <a:r>
              <a:rPr lang="en-GB" dirty="0"/>
              <a:t>State: </a:t>
            </a:r>
            <a:r>
              <a:rPr lang="en-GB" dirty="0" err="1"/>
              <a:t>xx.xx.xxxx</a:t>
            </a:r>
            <a:endParaRPr lang="en-GB" dirty="0"/>
          </a:p>
        </p:txBody>
      </p:sp>
      <p:sp>
        <p:nvSpPr>
          <p:cNvPr id="16" name="Titel 1"/>
          <p:cNvSpPr>
            <a:spLocks noGrp="1"/>
          </p:cNvSpPr>
          <p:nvPr>
            <p:ph type="ctrTitle" hasCustomPrompt="1"/>
          </p:nvPr>
        </p:nvSpPr>
        <p:spPr bwMode="black">
          <a:xfrm>
            <a:off x="605407" y="1561639"/>
            <a:ext cx="5436000" cy="12312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7" name="Untertitel 2"/>
          <p:cNvSpPr>
            <a:spLocks noGrp="1"/>
          </p:cNvSpPr>
          <p:nvPr>
            <p:ph type="subTitle" idx="1" hasCustomPrompt="1"/>
          </p:nvPr>
        </p:nvSpPr>
        <p:spPr bwMode="black">
          <a:xfrm>
            <a:off x="605407" y="1191696"/>
            <a:ext cx="5436000" cy="421840"/>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42" indent="0" algn="ctr">
              <a:buNone/>
              <a:defRPr>
                <a:solidFill>
                  <a:schemeClr val="tx1">
                    <a:tint val="75000"/>
                  </a:schemeClr>
                </a:solidFill>
              </a:defRPr>
            </a:lvl2pPr>
            <a:lvl3pPr marL="914284" indent="0" algn="ctr">
              <a:buNone/>
              <a:defRPr>
                <a:solidFill>
                  <a:schemeClr val="tx1">
                    <a:tint val="75000"/>
                  </a:schemeClr>
                </a:solidFill>
              </a:defRPr>
            </a:lvl3pPr>
            <a:lvl4pPr marL="1371426" indent="0" algn="ctr">
              <a:buNone/>
              <a:defRPr>
                <a:solidFill>
                  <a:schemeClr val="tx1">
                    <a:tint val="75000"/>
                  </a:schemeClr>
                </a:solidFill>
              </a:defRPr>
            </a:lvl4pPr>
            <a:lvl5pPr marL="1828568" indent="0" algn="ctr">
              <a:buNone/>
              <a:defRPr>
                <a:solidFill>
                  <a:schemeClr val="tx1">
                    <a:tint val="75000"/>
                  </a:schemeClr>
                </a:solidFill>
              </a:defRPr>
            </a:lvl5pPr>
            <a:lvl6pPr marL="2285710" indent="0" algn="ctr">
              <a:buNone/>
              <a:defRPr>
                <a:solidFill>
                  <a:schemeClr val="tx1">
                    <a:tint val="75000"/>
                  </a:schemeClr>
                </a:solidFill>
              </a:defRPr>
            </a:lvl6pPr>
            <a:lvl7pPr marL="2742851" indent="0" algn="ctr">
              <a:buNone/>
              <a:defRPr>
                <a:solidFill>
                  <a:schemeClr val="tx1">
                    <a:tint val="75000"/>
                  </a:schemeClr>
                </a:solidFill>
              </a:defRPr>
            </a:lvl7pPr>
            <a:lvl8pPr marL="3199993" indent="0" algn="ctr">
              <a:buNone/>
              <a:defRPr>
                <a:solidFill>
                  <a:schemeClr val="tx1">
                    <a:tint val="75000"/>
                  </a:schemeClr>
                </a:solidFill>
              </a:defRPr>
            </a:lvl8pPr>
            <a:lvl9pPr marL="3657135" indent="0" algn="ctr">
              <a:buNone/>
              <a:defRPr>
                <a:solidFill>
                  <a:schemeClr val="tx1">
                    <a:tint val="75000"/>
                  </a:schemeClr>
                </a:solidFill>
              </a:defRPr>
            </a:lvl9pPr>
          </a:lstStyle>
          <a:p>
            <a:r>
              <a:rPr lang="en-GB" dirty="0"/>
              <a:t>Add subtitle here if required</a:t>
            </a:r>
          </a:p>
        </p:txBody>
      </p:sp>
      <p:pic>
        <p:nvPicPr>
          <p:cNvPr id="15" name="Grafik 14">
            <a:extLst>
              <a:ext uri="{FF2B5EF4-FFF2-40B4-BE49-F238E27FC236}">
                <a16:creationId xmlns:a16="http://schemas.microsoft.com/office/drawing/2014/main" id="{5B44D12E-362B-4E64-9F2D-0271290280BC}"/>
              </a:ext>
            </a:extLst>
          </p:cNvPr>
          <p:cNvPicPr>
            <a:picLocks noChangeAspect="1"/>
          </p:cNvPicPr>
          <p:nvPr userDrawn="1"/>
        </p:nvPicPr>
        <p:blipFill>
          <a:blip r:embed="rId3"/>
          <a:stretch>
            <a:fillRect/>
          </a:stretch>
        </p:blipFill>
        <p:spPr>
          <a:xfrm>
            <a:off x="6563181" y="1367582"/>
            <a:ext cx="1872000" cy="987648"/>
          </a:xfrm>
          <a:prstGeom prst="rect">
            <a:avLst/>
          </a:prstGeom>
        </p:spPr>
      </p:pic>
      <p:pic>
        <p:nvPicPr>
          <p:cNvPr id="11" name="Grafik 10">
            <a:extLst>
              <a:ext uri="{FF2B5EF4-FFF2-40B4-BE49-F238E27FC236}">
                <a16:creationId xmlns:a16="http://schemas.microsoft.com/office/drawing/2014/main" id="{709F65A6-78EA-423F-B027-E30B84CA2E2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553200" y="6262496"/>
            <a:ext cx="1889125" cy="326780"/>
          </a:xfrm>
          <a:prstGeom prst="rect">
            <a:avLst/>
          </a:prstGeom>
        </p:spPr>
      </p:pic>
    </p:spTree>
    <p:extLst>
      <p:ext uri="{BB962C8B-B14F-4D97-AF65-F5344CB8AC3E}">
        <p14:creationId xmlns:p14="http://schemas.microsoft.com/office/powerpoint/2010/main" val="3042078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Bild 2 kurz">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grpSp>
        <p:nvGrpSpPr>
          <p:cNvPr id="13" name="Gruppieren 12"/>
          <p:cNvGrpSpPr/>
          <p:nvPr userDrawn="1"/>
        </p:nvGrpSpPr>
        <p:grpSpPr bwMode="blackWhite">
          <a:xfrm>
            <a:off x="288000" y="720000"/>
            <a:ext cx="8552851" cy="2073600"/>
            <a:chOff x="287338" y="603319"/>
            <a:chExt cx="8552850" cy="2037600"/>
          </a:xfrm>
        </p:grpSpPr>
        <p:sp>
          <p:nvSpPr>
            <p:cNvPr id="14" name="Rechteck 13"/>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sp>
          <p:nvSpPr>
            <p:cNvPr id="15" name="Rechteck 14"/>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2" name="Titel 1"/>
          <p:cNvSpPr>
            <a:spLocks noGrp="1"/>
          </p:cNvSpPr>
          <p:nvPr>
            <p:ph type="ctrTitle" hasCustomPrompt="1"/>
          </p:nvPr>
        </p:nvSpPr>
        <p:spPr bwMode="black">
          <a:xfrm>
            <a:off x="605407" y="1554646"/>
            <a:ext cx="5436000" cy="620057"/>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1191696"/>
            <a:ext cx="5436000" cy="36541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42" indent="0" algn="ctr">
              <a:buNone/>
              <a:defRPr>
                <a:solidFill>
                  <a:schemeClr val="tx1">
                    <a:tint val="75000"/>
                  </a:schemeClr>
                </a:solidFill>
              </a:defRPr>
            </a:lvl2pPr>
            <a:lvl3pPr marL="914284" indent="0" algn="ctr">
              <a:buNone/>
              <a:defRPr>
                <a:solidFill>
                  <a:schemeClr val="tx1">
                    <a:tint val="75000"/>
                  </a:schemeClr>
                </a:solidFill>
              </a:defRPr>
            </a:lvl3pPr>
            <a:lvl4pPr marL="1371426" indent="0" algn="ctr">
              <a:buNone/>
              <a:defRPr>
                <a:solidFill>
                  <a:schemeClr val="tx1">
                    <a:tint val="75000"/>
                  </a:schemeClr>
                </a:solidFill>
              </a:defRPr>
            </a:lvl4pPr>
            <a:lvl5pPr marL="1828568" indent="0" algn="ctr">
              <a:buNone/>
              <a:defRPr>
                <a:solidFill>
                  <a:schemeClr val="tx1">
                    <a:tint val="75000"/>
                  </a:schemeClr>
                </a:solidFill>
              </a:defRPr>
            </a:lvl5pPr>
            <a:lvl6pPr marL="2285710" indent="0" algn="ctr">
              <a:buNone/>
              <a:defRPr>
                <a:solidFill>
                  <a:schemeClr val="tx1">
                    <a:tint val="75000"/>
                  </a:schemeClr>
                </a:solidFill>
              </a:defRPr>
            </a:lvl6pPr>
            <a:lvl7pPr marL="2742851" indent="0" algn="ctr">
              <a:buNone/>
              <a:defRPr>
                <a:solidFill>
                  <a:schemeClr val="tx1">
                    <a:tint val="75000"/>
                  </a:schemeClr>
                </a:solidFill>
              </a:defRPr>
            </a:lvl7pPr>
            <a:lvl8pPr marL="3199993" indent="0" algn="ctr">
              <a:buNone/>
              <a:defRPr>
                <a:solidFill>
                  <a:schemeClr val="tx1">
                    <a:tint val="75000"/>
                  </a:schemeClr>
                </a:solidFill>
              </a:defRPr>
            </a:lvl8pPr>
            <a:lvl9pPr marL="3657135"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8000" y="3130099"/>
            <a:ext cx="4284663" cy="805551"/>
          </a:xfrm>
          <a:solidFill>
            <a:schemeClr val="bg1">
              <a:alpha val="90000"/>
            </a:schemeClr>
          </a:solidFill>
        </p:spPr>
        <p:txBody>
          <a:bodyPr vert="horz" wrap="square" lIns="324000" tIns="216000" rIns="324000" bIns="216000" rtlCol="0" anchor="t" anchorCtr="0">
            <a:spAutoFit/>
          </a:bodyPr>
          <a:lstStyle>
            <a:lvl1pPr>
              <a:defRPr lang="en-GB" sz="1200" dirty="0"/>
            </a:lvl1pPr>
          </a:lstStyle>
          <a:p>
            <a:pPr marL="0" lvl="0" indent="0">
              <a:buNone/>
            </a:pPr>
            <a:r>
              <a:rPr lang="en-GB" dirty="0"/>
              <a:t>Information about presentation (author, version No. etc.)</a:t>
            </a:r>
          </a:p>
        </p:txBody>
      </p:sp>
      <p:sp>
        <p:nvSpPr>
          <p:cNvPr id="12" name="Textplatzhalter 7"/>
          <p:cNvSpPr>
            <a:spLocks noGrp="1"/>
          </p:cNvSpPr>
          <p:nvPr>
            <p:ph type="body" sz="quarter" idx="12" hasCustomPrompt="1"/>
          </p:nvPr>
        </p:nvSpPr>
        <p:spPr>
          <a:xfrm>
            <a:off x="457201" y="6512314"/>
            <a:ext cx="1638300" cy="292348"/>
          </a:xfrm>
        </p:spPr>
        <p:txBody>
          <a:bodyPr>
            <a:noAutofit/>
          </a:bodyPr>
          <a:lstStyle>
            <a:lvl1pPr marL="0" indent="0">
              <a:buNone/>
              <a:defRPr sz="900" cap="all" baseline="0">
                <a:solidFill>
                  <a:schemeClr val="tx1"/>
                </a:solidFill>
              </a:defRPr>
            </a:lvl1pPr>
            <a:lvl2pPr marL="266693" indent="0">
              <a:buNone/>
              <a:defRPr sz="1051"/>
            </a:lvl2pPr>
            <a:lvl3pPr marL="541325" indent="0">
              <a:buNone/>
              <a:defRPr sz="1051"/>
            </a:lvl3pPr>
            <a:lvl4pPr marL="808018" indent="0">
              <a:buNone/>
              <a:defRPr sz="1000"/>
            </a:lvl4pPr>
            <a:lvl5pPr marL="1077886" indent="0">
              <a:buNone/>
              <a:defRPr sz="1000"/>
            </a:lvl5pPr>
          </a:lstStyle>
          <a:p>
            <a:pPr lvl="0"/>
            <a:r>
              <a:rPr lang="en-GB" dirty="0"/>
              <a:t>State: </a:t>
            </a:r>
            <a:r>
              <a:rPr lang="en-GB" dirty="0" err="1"/>
              <a:t>xx.xx.xxxx</a:t>
            </a:r>
            <a:endParaRPr lang="en-GB" dirty="0"/>
          </a:p>
        </p:txBody>
      </p:sp>
      <p:pic>
        <p:nvPicPr>
          <p:cNvPr id="17" name="Grafik 16">
            <a:extLst>
              <a:ext uri="{FF2B5EF4-FFF2-40B4-BE49-F238E27FC236}">
                <a16:creationId xmlns:a16="http://schemas.microsoft.com/office/drawing/2014/main" id="{4E370912-4AE9-469B-AB4E-D5CBB69949E4}"/>
              </a:ext>
            </a:extLst>
          </p:cNvPr>
          <p:cNvPicPr>
            <a:picLocks noChangeAspect="1"/>
          </p:cNvPicPr>
          <p:nvPr userDrawn="1"/>
        </p:nvPicPr>
        <p:blipFill>
          <a:blip r:embed="rId3"/>
          <a:stretch>
            <a:fillRect/>
          </a:stretch>
        </p:blipFill>
        <p:spPr>
          <a:xfrm>
            <a:off x="6563181" y="1367582"/>
            <a:ext cx="1872000" cy="987648"/>
          </a:xfrm>
          <a:prstGeom prst="rect">
            <a:avLst/>
          </a:prstGeom>
        </p:spPr>
      </p:pic>
      <p:pic>
        <p:nvPicPr>
          <p:cNvPr id="11" name="Grafik 10">
            <a:extLst>
              <a:ext uri="{FF2B5EF4-FFF2-40B4-BE49-F238E27FC236}">
                <a16:creationId xmlns:a16="http://schemas.microsoft.com/office/drawing/2014/main" id="{7A7AFFB7-4B30-453D-BEAA-84C331AD6CF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553200" y="6262496"/>
            <a:ext cx="1889125" cy="326780"/>
          </a:xfrm>
          <a:prstGeom prst="rect">
            <a:avLst/>
          </a:prstGeom>
        </p:spPr>
      </p:pic>
    </p:spTree>
    <p:extLst>
      <p:ext uri="{BB962C8B-B14F-4D97-AF65-F5344CB8AC3E}">
        <p14:creationId xmlns:p14="http://schemas.microsoft.com/office/powerpoint/2010/main" val="1441666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Bild 3">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grpSp>
        <p:nvGrpSpPr>
          <p:cNvPr id="15" name="Gruppieren 14"/>
          <p:cNvGrpSpPr/>
          <p:nvPr userDrawn="1"/>
        </p:nvGrpSpPr>
        <p:grpSpPr bwMode="blackWhite">
          <a:xfrm>
            <a:off x="288000" y="720000"/>
            <a:ext cx="8552851" cy="2446708"/>
            <a:chOff x="287338" y="603319"/>
            <a:chExt cx="8552850" cy="2037600"/>
          </a:xfrm>
        </p:grpSpPr>
        <p:sp>
          <p:nvSpPr>
            <p:cNvPr id="16" name="Rechteck 15"/>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sp>
          <p:nvSpPr>
            <p:cNvPr id="17" name="Rechteck 16"/>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10" name="Textplatzhalter 9"/>
          <p:cNvSpPr>
            <a:spLocks noGrp="1"/>
          </p:cNvSpPr>
          <p:nvPr>
            <p:ph type="body" sz="quarter" idx="11" hasCustomPrompt="1"/>
          </p:nvPr>
        </p:nvSpPr>
        <p:spPr bwMode="white">
          <a:xfrm>
            <a:off x="287338" y="3492000"/>
            <a:ext cx="4284663"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1" y="6512314"/>
            <a:ext cx="1638300" cy="292348"/>
          </a:xfrm>
        </p:spPr>
        <p:txBody>
          <a:bodyPr>
            <a:noAutofit/>
          </a:bodyPr>
          <a:lstStyle>
            <a:lvl1pPr marL="0" indent="0">
              <a:buNone/>
              <a:defRPr sz="900" cap="all" baseline="0">
                <a:solidFill>
                  <a:schemeClr val="bg1"/>
                </a:solidFill>
              </a:defRPr>
            </a:lvl1pPr>
            <a:lvl2pPr marL="266693" indent="0">
              <a:buNone/>
              <a:defRPr sz="1051"/>
            </a:lvl2pPr>
            <a:lvl3pPr marL="541325" indent="0">
              <a:buNone/>
              <a:defRPr sz="1051"/>
            </a:lvl3pPr>
            <a:lvl4pPr marL="808018" indent="0">
              <a:buNone/>
              <a:defRPr sz="1000"/>
            </a:lvl4pPr>
            <a:lvl5pPr marL="1077886" indent="0">
              <a:buNone/>
              <a:defRPr sz="1000"/>
            </a:lvl5pPr>
          </a:lstStyle>
          <a:p>
            <a:pPr lvl="0"/>
            <a:r>
              <a:rPr lang="en-GB" dirty="0"/>
              <a:t>State: </a:t>
            </a:r>
            <a:r>
              <a:rPr lang="en-GB" dirty="0" err="1"/>
              <a:t>xx.xx.xxxx</a:t>
            </a:r>
            <a:endParaRPr lang="en-GB" dirty="0"/>
          </a:p>
        </p:txBody>
      </p:sp>
      <p:sp>
        <p:nvSpPr>
          <p:cNvPr id="12" name="Titel 1"/>
          <p:cNvSpPr>
            <a:spLocks noGrp="1"/>
          </p:cNvSpPr>
          <p:nvPr>
            <p:ph type="ctrTitle" hasCustomPrompt="1"/>
          </p:nvPr>
        </p:nvSpPr>
        <p:spPr bwMode="black">
          <a:xfrm>
            <a:off x="605407" y="1561639"/>
            <a:ext cx="5436000" cy="12312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3" name="Untertitel 2"/>
          <p:cNvSpPr>
            <a:spLocks noGrp="1"/>
          </p:cNvSpPr>
          <p:nvPr>
            <p:ph type="subTitle" idx="1" hasCustomPrompt="1"/>
          </p:nvPr>
        </p:nvSpPr>
        <p:spPr bwMode="black">
          <a:xfrm>
            <a:off x="605407" y="1191696"/>
            <a:ext cx="5436000" cy="421840"/>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42" indent="0" algn="ctr">
              <a:buNone/>
              <a:defRPr>
                <a:solidFill>
                  <a:schemeClr val="tx1">
                    <a:tint val="75000"/>
                  </a:schemeClr>
                </a:solidFill>
              </a:defRPr>
            </a:lvl2pPr>
            <a:lvl3pPr marL="914284" indent="0" algn="ctr">
              <a:buNone/>
              <a:defRPr>
                <a:solidFill>
                  <a:schemeClr val="tx1">
                    <a:tint val="75000"/>
                  </a:schemeClr>
                </a:solidFill>
              </a:defRPr>
            </a:lvl3pPr>
            <a:lvl4pPr marL="1371426" indent="0" algn="ctr">
              <a:buNone/>
              <a:defRPr>
                <a:solidFill>
                  <a:schemeClr val="tx1">
                    <a:tint val="75000"/>
                  </a:schemeClr>
                </a:solidFill>
              </a:defRPr>
            </a:lvl4pPr>
            <a:lvl5pPr marL="1828568" indent="0" algn="ctr">
              <a:buNone/>
              <a:defRPr>
                <a:solidFill>
                  <a:schemeClr val="tx1">
                    <a:tint val="75000"/>
                  </a:schemeClr>
                </a:solidFill>
              </a:defRPr>
            </a:lvl5pPr>
            <a:lvl6pPr marL="2285710" indent="0" algn="ctr">
              <a:buNone/>
              <a:defRPr>
                <a:solidFill>
                  <a:schemeClr val="tx1">
                    <a:tint val="75000"/>
                  </a:schemeClr>
                </a:solidFill>
              </a:defRPr>
            </a:lvl6pPr>
            <a:lvl7pPr marL="2742851" indent="0" algn="ctr">
              <a:buNone/>
              <a:defRPr>
                <a:solidFill>
                  <a:schemeClr val="tx1">
                    <a:tint val="75000"/>
                  </a:schemeClr>
                </a:solidFill>
              </a:defRPr>
            </a:lvl7pPr>
            <a:lvl8pPr marL="3199993" indent="0" algn="ctr">
              <a:buNone/>
              <a:defRPr>
                <a:solidFill>
                  <a:schemeClr val="tx1">
                    <a:tint val="75000"/>
                  </a:schemeClr>
                </a:solidFill>
              </a:defRPr>
            </a:lvl8pPr>
            <a:lvl9pPr marL="3657135" indent="0" algn="ctr">
              <a:buNone/>
              <a:defRPr>
                <a:solidFill>
                  <a:schemeClr val="tx1">
                    <a:tint val="75000"/>
                  </a:schemeClr>
                </a:solidFill>
              </a:defRPr>
            </a:lvl9pPr>
          </a:lstStyle>
          <a:p>
            <a:r>
              <a:rPr lang="en-GB" dirty="0"/>
              <a:t>Add subtitle here if required</a:t>
            </a:r>
          </a:p>
        </p:txBody>
      </p:sp>
      <p:pic>
        <p:nvPicPr>
          <p:cNvPr id="18" name="Grafik 17">
            <a:extLst>
              <a:ext uri="{FF2B5EF4-FFF2-40B4-BE49-F238E27FC236}">
                <a16:creationId xmlns:a16="http://schemas.microsoft.com/office/drawing/2014/main" id="{D3E612A5-12BC-4732-9A47-C3C3B6DD0A43}"/>
              </a:ext>
            </a:extLst>
          </p:cNvPr>
          <p:cNvPicPr>
            <a:picLocks noChangeAspect="1"/>
          </p:cNvPicPr>
          <p:nvPr userDrawn="1"/>
        </p:nvPicPr>
        <p:blipFill>
          <a:blip r:embed="rId3"/>
          <a:stretch>
            <a:fillRect/>
          </a:stretch>
        </p:blipFill>
        <p:spPr>
          <a:xfrm>
            <a:off x="6563181" y="1367582"/>
            <a:ext cx="1872000" cy="987648"/>
          </a:xfrm>
          <a:prstGeom prst="rect">
            <a:avLst/>
          </a:prstGeom>
        </p:spPr>
      </p:pic>
      <p:pic>
        <p:nvPicPr>
          <p:cNvPr id="11" name="Grafik 10">
            <a:extLst>
              <a:ext uri="{FF2B5EF4-FFF2-40B4-BE49-F238E27FC236}">
                <a16:creationId xmlns:a16="http://schemas.microsoft.com/office/drawing/2014/main" id="{0F6F89F7-C454-4975-9F79-7757D92EEBC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553200" y="6262496"/>
            <a:ext cx="1889125" cy="326781"/>
          </a:xfrm>
          <a:prstGeom prst="rect">
            <a:avLst/>
          </a:prstGeom>
        </p:spPr>
      </p:pic>
    </p:spTree>
    <p:extLst>
      <p:ext uri="{BB962C8B-B14F-4D97-AF65-F5344CB8AC3E}">
        <p14:creationId xmlns:p14="http://schemas.microsoft.com/office/powerpoint/2010/main" val="4188316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Bild 3 kurz">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grpSp>
        <p:nvGrpSpPr>
          <p:cNvPr id="13" name="Gruppieren 12"/>
          <p:cNvGrpSpPr/>
          <p:nvPr userDrawn="1"/>
        </p:nvGrpSpPr>
        <p:grpSpPr bwMode="blackWhite">
          <a:xfrm>
            <a:off x="288000" y="720000"/>
            <a:ext cx="8552851" cy="2073600"/>
            <a:chOff x="287338" y="603319"/>
            <a:chExt cx="8552850" cy="2037600"/>
          </a:xfrm>
        </p:grpSpPr>
        <p:sp>
          <p:nvSpPr>
            <p:cNvPr id="15" name="Rechteck 14"/>
            <p:cNvSpPr/>
            <p:nvPr userDrawn="1"/>
          </p:nvSpPr>
          <p:spPr bwMode="blackWhite">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sp>
          <p:nvSpPr>
            <p:cNvPr id="18" name="Rechteck 17"/>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800" dirty="0"/>
            </a:p>
          </p:txBody>
        </p:sp>
      </p:grpSp>
      <p:sp>
        <p:nvSpPr>
          <p:cNvPr id="2" name="Titel 1"/>
          <p:cNvSpPr>
            <a:spLocks noGrp="1"/>
          </p:cNvSpPr>
          <p:nvPr>
            <p:ph type="ctrTitle" hasCustomPrompt="1"/>
          </p:nvPr>
        </p:nvSpPr>
        <p:spPr bwMode="black">
          <a:xfrm>
            <a:off x="605407" y="1554646"/>
            <a:ext cx="5436000" cy="620057"/>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1191696"/>
            <a:ext cx="5436000" cy="36541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42" indent="0" algn="ctr">
              <a:buNone/>
              <a:defRPr>
                <a:solidFill>
                  <a:schemeClr val="tx1">
                    <a:tint val="75000"/>
                  </a:schemeClr>
                </a:solidFill>
              </a:defRPr>
            </a:lvl2pPr>
            <a:lvl3pPr marL="914284" indent="0" algn="ctr">
              <a:buNone/>
              <a:defRPr>
                <a:solidFill>
                  <a:schemeClr val="tx1">
                    <a:tint val="75000"/>
                  </a:schemeClr>
                </a:solidFill>
              </a:defRPr>
            </a:lvl3pPr>
            <a:lvl4pPr marL="1371426" indent="0" algn="ctr">
              <a:buNone/>
              <a:defRPr>
                <a:solidFill>
                  <a:schemeClr val="tx1">
                    <a:tint val="75000"/>
                  </a:schemeClr>
                </a:solidFill>
              </a:defRPr>
            </a:lvl4pPr>
            <a:lvl5pPr marL="1828568" indent="0" algn="ctr">
              <a:buNone/>
              <a:defRPr>
                <a:solidFill>
                  <a:schemeClr val="tx1">
                    <a:tint val="75000"/>
                  </a:schemeClr>
                </a:solidFill>
              </a:defRPr>
            </a:lvl5pPr>
            <a:lvl6pPr marL="2285710" indent="0" algn="ctr">
              <a:buNone/>
              <a:defRPr>
                <a:solidFill>
                  <a:schemeClr val="tx1">
                    <a:tint val="75000"/>
                  </a:schemeClr>
                </a:solidFill>
              </a:defRPr>
            </a:lvl6pPr>
            <a:lvl7pPr marL="2742851" indent="0" algn="ctr">
              <a:buNone/>
              <a:defRPr>
                <a:solidFill>
                  <a:schemeClr val="tx1">
                    <a:tint val="75000"/>
                  </a:schemeClr>
                </a:solidFill>
              </a:defRPr>
            </a:lvl7pPr>
            <a:lvl8pPr marL="3199993" indent="0" algn="ctr">
              <a:buNone/>
              <a:defRPr>
                <a:solidFill>
                  <a:schemeClr val="tx1">
                    <a:tint val="75000"/>
                  </a:schemeClr>
                </a:solidFill>
              </a:defRPr>
            </a:lvl8pPr>
            <a:lvl9pPr marL="3657135"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3130099"/>
            <a:ext cx="4284663"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1" y="6512314"/>
            <a:ext cx="1638300" cy="292348"/>
          </a:xfrm>
        </p:spPr>
        <p:txBody>
          <a:bodyPr>
            <a:noAutofit/>
          </a:bodyPr>
          <a:lstStyle>
            <a:lvl1pPr marL="0" indent="0">
              <a:buNone/>
              <a:defRPr sz="900" cap="all" baseline="0">
                <a:solidFill>
                  <a:schemeClr val="bg1"/>
                </a:solidFill>
              </a:defRPr>
            </a:lvl1pPr>
            <a:lvl2pPr marL="266693" indent="0">
              <a:buNone/>
              <a:defRPr sz="1051"/>
            </a:lvl2pPr>
            <a:lvl3pPr marL="541325" indent="0">
              <a:buNone/>
              <a:defRPr sz="1051"/>
            </a:lvl3pPr>
            <a:lvl4pPr marL="808018" indent="0">
              <a:buNone/>
              <a:defRPr sz="1000"/>
            </a:lvl4pPr>
            <a:lvl5pPr marL="1077886" indent="0">
              <a:buNone/>
              <a:defRPr sz="1000"/>
            </a:lvl5pPr>
          </a:lstStyle>
          <a:p>
            <a:pPr lvl="0"/>
            <a:r>
              <a:rPr lang="en-GB" dirty="0"/>
              <a:t>State: </a:t>
            </a:r>
            <a:r>
              <a:rPr lang="en-GB" dirty="0" err="1"/>
              <a:t>xx.xx.xxxx</a:t>
            </a:r>
            <a:endParaRPr lang="en-GB" dirty="0"/>
          </a:p>
        </p:txBody>
      </p:sp>
      <p:pic>
        <p:nvPicPr>
          <p:cNvPr id="17" name="Grafik 16">
            <a:extLst>
              <a:ext uri="{FF2B5EF4-FFF2-40B4-BE49-F238E27FC236}">
                <a16:creationId xmlns:a16="http://schemas.microsoft.com/office/drawing/2014/main" id="{08EFC79E-4DFE-4E74-831A-4091B56F290A}"/>
              </a:ext>
            </a:extLst>
          </p:cNvPr>
          <p:cNvPicPr>
            <a:picLocks noChangeAspect="1"/>
          </p:cNvPicPr>
          <p:nvPr userDrawn="1"/>
        </p:nvPicPr>
        <p:blipFill>
          <a:blip r:embed="rId3"/>
          <a:stretch>
            <a:fillRect/>
          </a:stretch>
        </p:blipFill>
        <p:spPr>
          <a:xfrm>
            <a:off x="6563181" y="1367582"/>
            <a:ext cx="1872000" cy="987648"/>
          </a:xfrm>
          <a:prstGeom prst="rect">
            <a:avLst/>
          </a:prstGeom>
        </p:spPr>
      </p:pic>
      <p:pic>
        <p:nvPicPr>
          <p:cNvPr id="20" name="Grafik 19">
            <a:extLst>
              <a:ext uri="{FF2B5EF4-FFF2-40B4-BE49-F238E27FC236}">
                <a16:creationId xmlns:a16="http://schemas.microsoft.com/office/drawing/2014/main" id="{6EA89A3D-812D-414C-9F76-FED9377AFEF7}"/>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553200" y="6262496"/>
            <a:ext cx="1889125" cy="326781"/>
          </a:xfrm>
          <a:prstGeom prst="rect">
            <a:avLst/>
          </a:prstGeom>
        </p:spPr>
      </p:pic>
    </p:spTree>
    <p:extLst>
      <p:ext uri="{BB962C8B-B14F-4D97-AF65-F5344CB8AC3E}">
        <p14:creationId xmlns:p14="http://schemas.microsoft.com/office/powerpoint/2010/main" val="3839581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2" y="1613536"/>
            <a:ext cx="7764463" cy="4631055"/>
          </a:xfrm>
          <a:prstGeom prst="rect">
            <a:avLst/>
          </a:prstGeom>
        </p:spPr>
        <p:txBody>
          <a:bodyPr vert="horz" lIns="0" tIns="45715" rIns="0" bIns="45715" rtlCol="0">
            <a:normAutofit/>
          </a:bodyPr>
          <a:lstStyle/>
          <a:p>
            <a:pPr lvl="0"/>
            <a:r>
              <a:rPr lang="en-GB" dirty="0" err="1"/>
              <a:t>Textmasterformate</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5" name="Fußzeilenplatzhalter 4"/>
          <p:cNvSpPr>
            <a:spLocks noGrp="1"/>
          </p:cNvSpPr>
          <p:nvPr userDrawn="1">
            <p:ph type="ftr" sz="quarter" idx="3"/>
          </p:nvPr>
        </p:nvSpPr>
        <p:spPr>
          <a:xfrm>
            <a:off x="1354563" y="6494473"/>
            <a:ext cx="3217443" cy="309703"/>
          </a:xfrm>
          <a:prstGeom prst="rect">
            <a:avLst/>
          </a:prstGeom>
        </p:spPr>
        <p:txBody>
          <a:bodyPr vert="horz" lIns="91431" tIns="45715" rIns="91431" bIns="45715" rtlCol="0" anchor="ctr"/>
          <a:lstStyle>
            <a:lvl1pPr algn="l">
              <a:defRPr sz="800" cap="all" baseline="0">
                <a:solidFill>
                  <a:schemeClr val="tx1">
                    <a:tint val="75000"/>
                  </a:schemeClr>
                </a:solidFill>
              </a:defRPr>
            </a:lvl1pPr>
          </a:lstStyle>
          <a:p>
            <a:r>
              <a:rPr lang="en-GB" dirty="0"/>
              <a:t>Sample Footer</a:t>
            </a:r>
          </a:p>
        </p:txBody>
      </p:sp>
      <p:sp>
        <p:nvSpPr>
          <p:cNvPr id="6" name="Foliennummernplatzhalter 5"/>
          <p:cNvSpPr>
            <a:spLocks noGrp="1"/>
          </p:cNvSpPr>
          <p:nvPr userDrawn="1">
            <p:ph type="sldNum" sz="quarter" idx="4"/>
          </p:nvPr>
        </p:nvSpPr>
        <p:spPr>
          <a:xfrm>
            <a:off x="462407" y="6494473"/>
            <a:ext cx="892151" cy="309703"/>
          </a:xfrm>
          <a:prstGeom prst="rect">
            <a:avLst/>
          </a:prstGeom>
        </p:spPr>
        <p:txBody>
          <a:bodyPr vert="horz" lIns="0" tIns="45715" rIns="0" bIns="45715" rtlCol="0" anchor="ctr"/>
          <a:lstStyle>
            <a:lvl1pPr algn="l">
              <a:defRPr sz="800" cap="all" baseline="0">
                <a:solidFill>
                  <a:schemeClr val="tx1">
                    <a:tint val="75000"/>
                  </a:schemeClr>
                </a:solidFill>
              </a:defRPr>
            </a:lvl1pPr>
          </a:lstStyle>
          <a:p>
            <a:r>
              <a:rPr lang="en-GB" dirty="0"/>
              <a:t>Page </a:t>
            </a:r>
            <a:fld id="{BE3DC40E-DBBE-4E2D-9EEC-FBF0DA0E9179}" type="slidenum">
              <a:rPr lang="en-GB" smtClean="0"/>
              <a:pPr/>
              <a:t>‹#›</a:t>
            </a:fld>
            <a:endParaRPr lang="en-GB" dirty="0"/>
          </a:p>
        </p:txBody>
      </p:sp>
      <p:sp>
        <p:nvSpPr>
          <p:cNvPr id="7" name="Datumsplatzhalter 6"/>
          <p:cNvSpPr>
            <a:spLocks noGrp="1"/>
          </p:cNvSpPr>
          <p:nvPr userDrawn="1">
            <p:ph type="dt" sz="half" idx="2"/>
          </p:nvPr>
        </p:nvSpPr>
        <p:spPr>
          <a:xfrm>
            <a:off x="5745183" y="6494473"/>
            <a:ext cx="987407" cy="309703"/>
          </a:xfrm>
          <a:prstGeom prst="rect">
            <a:avLst/>
          </a:prstGeom>
        </p:spPr>
        <p:txBody>
          <a:bodyPr vert="horz" lIns="0" tIns="45715" rIns="0" bIns="45715" rtlCol="0" anchor="ctr"/>
          <a:lstStyle>
            <a:lvl1pPr algn="r">
              <a:defRPr lang="de-DE" sz="800" kern="1200" cap="all" baseline="0" smtClean="0">
                <a:solidFill>
                  <a:schemeClr val="tx1">
                    <a:tint val="75000"/>
                  </a:schemeClr>
                </a:solidFill>
                <a:latin typeface="+mn-lt"/>
                <a:ea typeface="+mn-ea"/>
                <a:cs typeface="+mn-cs"/>
              </a:defRPr>
            </a:lvl1pPr>
          </a:lstStyle>
          <a:p>
            <a:fld id="{B30E0CBD-E90A-4914-8139-2E32C42C5F5A}" type="datetime1">
              <a:rPr lang="en-GB" smtClean="0"/>
              <a:t>12/03/2018</a:t>
            </a:fld>
            <a:endParaRPr lang="en-GB" dirty="0"/>
          </a:p>
        </p:txBody>
      </p:sp>
      <p:sp>
        <p:nvSpPr>
          <p:cNvPr id="18" name="Rechteck 17"/>
          <p:cNvSpPr/>
          <p:nvPr userDrawn="1"/>
        </p:nvSpPr>
        <p:spPr bwMode="gray">
          <a:xfrm>
            <a:off x="0" y="1252227"/>
            <a:ext cx="9144000" cy="30240"/>
          </a:xfrm>
          <a:prstGeom prst="rect">
            <a:avLst/>
          </a:prstGeom>
          <a:solidFill>
            <a:srgbClr val="0C94B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      </a:t>
            </a:r>
          </a:p>
        </p:txBody>
      </p:sp>
      <p:sp>
        <p:nvSpPr>
          <p:cNvPr id="15" name="Titelplatzhalter 14"/>
          <p:cNvSpPr>
            <a:spLocks noGrp="1"/>
          </p:cNvSpPr>
          <p:nvPr userDrawn="1">
            <p:ph type="title"/>
          </p:nvPr>
        </p:nvSpPr>
        <p:spPr bwMode="auto">
          <a:xfrm>
            <a:off x="462407" y="225469"/>
            <a:ext cx="6448980" cy="1026759"/>
          </a:xfrm>
          <a:prstGeom prst="rect">
            <a:avLst/>
          </a:prstGeom>
        </p:spPr>
        <p:txBody>
          <a:bodyPr vert="horz" lIns="0" tIns="0" rIns="0" bIns="0" rtlCol="0" anchor="ctr">
            <a:normAutofit/>
          </a:bodyPr>
          <a:lstStyle/>
          <a:p>
            <a:r>
              <a:rPr lang="en-GB" dirty="0" err="1"/>
              <a:t>Titelmasterformat</a:t>
            </a:r>
            <a:r>
              <a:rPr lang="en-GB" dirty="0"/>
              <a:t> </a:t>
            </a:r>
            <a:r>
              <a:rPr lang="en-GB" dirty="0" err="1"/>
              <a:t>durch</a:t>
            </a:r>
            <a:r>
              <a:rPr lang="en-GB" dirty="0"/>
              <a:t> </a:t>
            </a:r>
            <a:br>
              <a:rPr lang="en-GB" dirty="0"/>
            </a:br>
            <a:r>
              <a:rPr lang="en-GB" dirty="0" err="1"/>
              <a:t>Klicken</a:t>
            </a:r>
            <a:r>
              <a:rPr lang="en-GB" dirty="0"/>
              <a:t> </a:t>
            </a:r>
            <a:r>
              <a:rPr lang="en-GB" dirty="0" err="1"/>
              <a:t>bearbeiten</a:t>
            </a:r>
            <a:endParaRPr lang="en-GB" dirty="0"/>
          </a:p>
        </p:txBody>
      </p:sp>
      <p:pic>
        <p:nvPicPr>
          <p:cNvPr id="20" name="Grafik 19">
            <a:extLst>
              <a:ext uri="{FF2B5EF4-FFF2-40B4-BE49-F238E27FC236}">
                <a16:creationId xmlns:a16="http://schemas.microsoft.com/office/drawing/2014/main" id="{C081B418-72EA-4B13-BF6F-86858E6FA889}"/>
              </a:ext>
            </a:extLst>
          </p:cNvPr>
          <p:cNvPicPr>
            <a:picLocks noChangeAspect="1"/>
          </p:cNvPicPr>
          <p:nvPr userDrawn="1"/>
        </p:nvPicPr>
        <p:blipFill>
          <a:blip r:embed="rId17"/>
          <a:stretch>
            <a:fillRect/>
          </a:stretch>
        </p:blipFill>
        <p:spPr>
          <a:xfrm>
            <a:off x="7284076" y="346075"/>
            <a:ext cx="1396800" cy="736937"/>
          </a:xfrm>
          <a:prstGeom prst="rect">
            <a:avLst/>
          </a:prstGeom>
        </p:spPr>
      </p:pic>
      <p:pic>
        <p:nvPicPr>
          <p:cNvPr id="10" name="Grafik 9">
            <a:extLst>
              <a:ext uri="{FF2B5EF4-FFF2-40B4-BE49-F238E27FC236}">
                <a16:creationId xmlns:a16="http://schemas.microsoft.com/office/drawing/2014/main" id="{254D32A3-9844-4F40-9BCA-4F84496C8373}"/>
              </a:ext>
            </a:extLst>
          </p:cNvPr>
          <p:cNvPicPr>
            <a:picLocks noChangeAspect="1"/>
          </p:cNvPicPr>
          <p:nvPr userDrawn="1"/>
        </p:nvPicPr>
        <p:blipFill>
          <a:blip r:embed="rId18" cstate="hqprint">
            <a:extLst>
              <a:ext uri="{28A0092B-C50C-407E-A947-70E740481C1C}">
                <a14:useLocalDpi xmlns:a14="http://schemas.microsoft.com/office/drawing/2010/main" val="0"/>
              </a:ext>
            </a:extLst>
          </a:blip>
          <a:stretch>
            <a:fillRect/>
          </a:stretch>
        </p:blipFill>
        <p:spPr>
          <a:xfrm>
            <a:off x="7272338" y="6448659"/>
            <a:ext cx="1408538" cy="244241"/>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75" r:id="rId4"/>
    <p:sldLayoutId id="2147483676" r:id="rId5"/>
    <p:sldLayoutId id="2147483686" r:id="rId6"/>
    <p:sldLayoutId id="2147483687" r:id="rId7"/>
    <p:sldLayoutId id="2147483681" r:id="rId8"/>
    <p:sldLayoutId id="2147483682" r:id="rId9"/>
    <p:sldLayoutId id="2147483688" r:id="rId10"/>
    <p:sldLayoutId id="2147483689" r:id="rId11"/>
    <p:sldLayoutId id="2147483664" r:id="rId12"/>
    <p:sldLayoutId id="2147483667" r:id="rId13"/>
    <p:sldLayoutId id="2147483668" r:id="rId14"/>
    <p:sldLayoutId id="2147483670" r:id="rId15"/>
  </p:sldLayoutIdLst>
  <p:transition>
    <p:fade/>
  </p:transition>
  <p:hf hdr="0" dt="0"/>
  <p:txStyles>
    <p:titleStyle>
      <a:lvl1pPr algn="l" defTabSz="914284" rtl="0" eaLnBrk="1" latinLnBrk="0" hangingPunct="1">
        <a:lnSpc>
          <a:spcPct val="100000"/>
        </a:lnSpc>
        <a:spcBef>
          <a:spcPct val="0"/>
        </a:spcBef>
        <a:buNone/>
        <a:defRPr sz="2400" b="1" kern="1200">
          <a:solidFill>
            <a:schemeClr val="tx1"/>
          </a:solidFill>
          <a:latin typeface="Georgia" charset="0"/>
          <a:ea typeface="Georgia" charset="0"/>
          <a:cs typeface="Georgia" charset="0"/>
        </a:defRPr>
      </a:lvl1pPr>
    </p:titleStyle>
    <p:bodyStyle>
      <a:lvl1pPr marL="180970" indent="-180970" algn="l" defTabSz="914284" rtl="0" eaLnBrk="1" latinLnBrk="0" hangingPunct="1">
        <a:lnSpc>
          <a:spcPct val="100000"/>
        </a:lnSpc>
        <a:spcBef>
          <a:spcPts val="0"/>
        </a:spcBef>
        <a:spcAft>
          <a:spcPts val="600"/>
        </a:spcAft>
        <a:buClr>
          <a:schemeClr val="accent1"/>
        </a:buClr>
        <a:buFont typeface="Wingdings" charset="2"/>
        <a:buChar char="§"/>
        <a:defRPr sz="1600" kern="1200">
          <a:solidFill>
            <a:schemeClr val="tx1"/>
          </a:solidFill>
          <a:latin typeface="+mn-lt"/>
          <a:ea typeface="+mn-ea"/>
          <a:cs typeface="+mn-cs"/>
        </a:defRPr>
      </a:lvl1pPr>
      <a:lvl2pPr marL="357179" indent="-176209" algn="l" defTabSz="914284" rtl="0" eaLnBrk="1" latinLnBrk="0" hangingPunct="1">
        <a:lnSpc>
          <a:spcPct val="100000"/>
        </a:lnSpc>
        <a:spcBef>
          <a:spcPts val="0"/>
        </a:spcBef>
        <a:spcAft>
          <a:spcPts val="400"/>
        </a:spcAft>
        <a:buClr>
          <a:schemeClr val="accent1"/>
        </a:buClr>
        <a:buSzPct val="100000"/>
        <a:buFont typeface="Wingdings" charset="2"/>
        <a:buChar char="§"/>
        <a:defRPr sz="1400" kern="1200">
          <a:solidFill>
            <a:schemeClr val="tx1"/>
          </a:solidFill>
          <a:latin typeface="+mn-lt"/>
          <a:ea typeface="+mn-ea"/>
          <a:cs typeface="+mn-cs"/>
        </a:defRPr>
      </a:lvl2pPr>
      <a:lvl3pPr marL="538149" indent="-180970" algn="l" defTabSz="914284"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3pPr>
      <a:lvl4pPr marL="720707" indent="-182558" algn="l" defTabSz="914284"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4pPr>
      <a:lvl5pPr marL="895328" indent="-174621" algn="l" defTabSz="914284"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5pPr>
      <a:lvl6pPr marL="2514280" indent="-228572" algn="l" defTabSz="9142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2" indent="-228572" algn="l" defTabSz="9142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65" indent="-228572" algn="l" defTabSz="9142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06" indent="-228572" algn="l" defTabSz="9142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284" rtl="0" eaLnBrk="1" latinLnBrk="0" hangingPunct="1">
        <a:defRPr sz="1800" kern="1200">
          <a:solidFill>
            <a:schemeClr val="tx1"/>
          </a:solidFill>
          <a:latin typeface="+mn-lt"/>
          <a:ea typeface="+mn-ea"/>
          <a:cs typeface="+mn-cs"/>
        </a:defRPr>
      </a:lvl1pPr>
      <a:lvl2pPr marL="457142" algn="l" defTabSz="914284" rtl="0" eaLnBrk="1" latinLnBrk="0" hangingPunct="1">
        <a:defRPr sz="1800" kern="1200">
          <a:solidFill>
            <a:schemeClr val="tx1"/>
          </a:solidFill>
          <a:latin typeface="+mn-lt"/>
          <a:ea typeface="+mn-ea"/>
          <a:cs typeface="+mn-cs"/>
        </a:defRPr>
      </a:lvl2pPr>
      <a:lvl3pPr marL="914284" algn="l" defTabSz="914284" rtl="0" eaLnBrk="1" latinLnBrk="0" hangingPunct="1">
        <a:defRPr sz="1800" kern="1200">
          <a:solidFill>
            <a:schemeClr val="tx1"/>
          </a:solidFill>
          <a:latin typeface="+mn-lt"/>
          <a:ea typeface="+mn-ea"/>
          <a:cs typeface="+mn-cs"/>
        </a:defRPr>
      </a:lvl3pPr>
      <a:lvl4pPr marL="1371426" algn="l" defTabSz="914284" rtl="0" eaLnBrk="1" latinLnBrk="0" hangingPunct="1">
        <a:defRPr sz="1800" kern="1200">
          <a:solidFill>
            <a:schemeClr val="tx1"/>
          </a:solidFill>
          <a:latin typeface="+mn-lt"/>
          <a:ea typeface="+mn-ea"/>
          <a:cs typeface="+mn-cs"/>
        </a:defRPr>
      </a:lvl4pPr>
      <a:lvl5pPr marL="1828568" algn="l" defTabSz="914284" rtl="0" eaLnBrk="1" latinLnBrk="0" hangingPunct="1">
        <a:defRPr sz="1800" kern="1200">
          <a:solidFill>
            <a:schemeClr val="tx1"/>
          </a:solidFill>
          <a:latin typeface="+mn-lt"/>
          <a:ea typeface="+mn-ea"/>
          <a:cs typeface="+mn-cs"/>
        </a:defRPr>
      </a:lvl5pPr>
      <a:lvl6pPr marL="2285710" algn="l" defTabSz="914284" rtl="0" eaLnBrk="1" latinLnBrk="0" hangingPunct="1">
        <a:defRPr sz="1800" kern="1200">
          <a:solidFill>
            <a:schemeClr val="tx1"/>
          </a:solidFill>
          <a:latin typeface="+mn-lt"/>
          <a:ea typeface="+mn-ea"/>
          <a:cs typeface="+mn-cs"/>
        </a:defRPr>
      </a:lvl6pPr>
      <a:lvl7pPr marL="2742851" algn="l" defTabSz="914284" rtl="0" eaLnBrk="1" latinLnBrk="0" hangingPunct="1">
        <a:defRPr sz="1800" kern="1200">
          <a:solidFill>
            <a:schemeClr val="tx1"/>
          </a:solidFill>
          <a:latin typeface="+mn-lt"/>
          <a:ea typeface="+mn-ea"/>
          <a:cs typeface="+mn-cs"/>
        </a:defRPr>
      </a:lvl7pPr>
      <a:lvl8pPr marL="3199993" algn="l" defTabSz="914284" rtl="0" eaLnBrk="1" latinLnBrk="0" hangingPunct="1">
        <a:defRPr sz="1800" kern="1200">
          <a:solidFill>
            <a:schemeClr val="tx1"/>
          </a:solidFill>
          <a:latin typeface="+mn-lt"/>
          <a:ea typeface="+mn-ea"/>
          <a:cs typeface="+mn-cs"/>
        </a:defRPr>
      </a:lvl8pPr>
      <a:lvl9pPr marL="3657135" algn="l" defTabSz="9142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933" userDrawn="1">
          <p15:clr>
            <a:srgbClr val="F26B43"/>
          </p15:clr>
        </p15:guide>
        <p15:guide id="9" orient="horz" pos="219" userDrawn="1">
          <p15:clr>
            <a:srgbClr val="F26B43"/>
          </p15:clr>
        </p15:guide>
        <p15:guide id="10" orient="horz" pos="1016" userDrawn="1">
          <p15:clr>
            <a:srgbClr val="F26B43"/>
          </p15:clr>
        </p15:guide>
        <p15:guide id="11" orient="horz" pos="4227" userDrawn="1">
          <p15:clr>
            <a:srgbClr val="F26B43"/>
          </p15:clr>
        </p15:guide>
        <p15:guide id="1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2.bp.blogspot.com/-bPE0E6zEHkg/T4bGyQaMSlI/AAAAAAAAoA0/cPDOpjpt9AY/s1600/20120402_Demel-Coffee-Einsp%C3%A4nner-Copyright-Merisi-Vienna_0218.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2.bp.blogspot.com/-bPE0E6zEHkg/T4bGyQaMSlI/AAAAAAAAoA0/cPDOpjpt9AY/s1600/20120402_Demel-Coffee-Einsp%C3%A4nner-Copyright-Merisi-Vienna_0218.jp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2.bp.blogspot.com/-bPE0E6zEHkg/T4bGyQaMSlI/AAAAAAAAoA0/cPDOpjpt9AY/s1600/20120402_Demel-Coffee-Einsp%C3%A4nner-Copyright-Merisi-Vienna_0218.jp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2.bp.blogspot.com/-bPE0E6zEHkg/T4bGyQaMSlI/AAAAAAAAoA0/cPDOpjpt9AY/s1600/20120402_Demel-Coffee-Einsp%C3%A4nner-Copyright-Merisi-Vienna_0218.jp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2.bp.blogspot.com/-bPE0E6zEHkg/T4bGyQaMSlI/AAAAAAAAoA0/cPDOpjpt9AY/s1600/20120402_Demel-Coffee-Einsp%C3%A4nner-Copyright-Merisi-Vienna_0218.jp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k0xgjUhEG3U"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quora.com/How-is-source-code-translated-into-machine-languag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pixabay.com/en/photos/computer%20scienc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hyperlink" Target="https://en.wikipedia.org/wiki/Arithmetic_logic_unit" TargetMode="Externa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hyperlink" Target="https://en.wikipedia.org/wiki/Arithmetic_logic_unit"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Electronic_circui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e.wikipedia.org/wiki/Architek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mmons.wikimedia.org/wiki/File:Art_in_dress_(1922)_(14781442712).jpg" TargetMode="External"/><Relationship Id="rId5" Type="http://schemas.openxmlformats.org/officeDocument/2006/relationships/image" Target="../media/image13.tif"/><Relationship Id="rId4" Type="http://schemas.openxmlformats.org/officeDocument/2006/relationships/image" Target="../media/image12.tif"/></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programming.ai.wu.ac.at/6088/notebooks/$STUDENTID"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learn.wu.ac.at/dotlrn/classes/pool/6088.18s"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2.bp.blogspot.com/-bPE0E6zEHkg/T4bGyQaMSlI/AAAAAAAAoA0/cPDOpjpt9AY/s1600/20120402_Demel-Coffee-Einsp%C3%A4nner-Copyright-Merisi-Vienna_0218.jp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hyperlink" Target="http://2.bp.blogspot.com/-bPE0E6zEHkg/T4bGyQaMSlI/AAAAAAAAoA0/cPDOpjpt9AY/s1600/20120402_Demel-Coffee-Einsp%C3%A4nner-Copyright-Merisi-Vienna_0218.jp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hyperlink" Target="http://2.bp.blogspot.com/-bPE0E6zEHkg/T4bGyQaMSlI/AAAAAAAAoA0/cPDOpjpt9AY/s1600/20120402_Demel-Coffee-Einsp%C3%A4nner-Copyright-Merisi-Vienna_0218.jp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Titel 4"/>
          <p:cNvSpPr>
            <a:spLocks noGrp="1"/>
          </p:cNvSpPr>
          <p:nvPr>
            <p:ph type="ctrTitle"/>
          </p:nvPr>
        </p:nvSpPr>
        <p:spPr>
          <a:xfrm>
            <a:off x="589641" y="1244979"/>
            <a:ext cx="5436000" cy="1231200"/>
          </a:xfrm>
        </p:spPr>
        <p:txBody>
          <a:bodyPr/>
          <a:lstStyle/>
          <a:p>
            <a:r>
              <a:rPr lang="en-GB" dirty="0"/>
              <a:t>Principles of Software Programming:</a:t>
            </a:r>
            <a:br>
              <a:rPr lang="en-GB" dirty="0"/>
            </a:br>
            <a:r>
              <a:rPr lang="en-GB" dirty="0"/>
              <a:t>Introduction</a:t>
            </a:r>
          </a:p>
        </p:txBody>
      </p:sp>
      <p:sp>
        <p:nvSpPr>
          <p:cNvPr id="7" name="Textplatzhalter 6"/>
          <p:cNvSpPr>
            <a:spLocks noGrp="1"/>
          </p:cNvSpPr>
          <p:nvPr>
            <p:ph type="body" sz="quarter" idx="11"/>
          </p:nvPr>
        </p:nvSpPr>
        <p:spPr>
          <a:xfrm>
            <a:off x="288000" y="3492000"/>
            <a:ext cx="2297545" cy="882495"/>
          </a:xfrm>
        </p:spPr>
        <p:txBody>
          <a:bodyPr/>
          <a:lstStyle/>
          <a:p>
            <a:r>
              <a:rPr lang="en-GB" dirty="0"/>
              <a:t>Anton Yeshchenko</a:t>
            </a:r>
          </a:p>
          <a:p>
            <a:r>
              <a:rPr lang="en-GB" dirty="0"/>
              <a:t>SS 2018</a:t>
            </a:r>
          </a:p>
        </p:txBody>
      </p:sp>
      <p:sp>
        <p:nvSpPr>
          <p:cNvPr id="8" name="Textplatzhalter 7"/>
          <p:cNvSpPr>
            <a:spLocks noGrp="1"/>
          </p:cNvSpPr>
          <p:nvPr>
            <p:ph type="body" sz="quarter" idx="12"/>
          </p:nvPr>
        </p:nvSpPr>
        <p:spPr>
          <a:xfrm>
            <a:off x="463827" y="6391443"/>
            <a:ext cx="7819696" cy="183145"/>
          </a:xfrm>
        </p:spPr>
        <p:txBody>
          <a:bodyPr/>
          <a:lstStyle/>
          <a:p>
            <a:r>
              <a:rPr lang="en-GB" dirty="0" smtClean="0"/>
              <a:t>March 2018.  </a:t>
            </a:r>
            <a:endParaRPr lang="en-GB" dirty="0"/>
          </a:p>
        </p:txBody>
      </p:sp>
      <p:sp>
        <p:nvSpPr>
          <p:cNvPr id="2" name="TextBox 1"/>
          <p:cNvSpPr txBox="1"/>
          <p:nvPr/>
        </p:nvSpPr>
        <p:spPr>
          <a:xfrm>
            <a:off x="3525078" y="6298350"/>
            <a:ext cx="184731" cy="369332"/>
          </a:xfrm>
          <a:prstGeom prst="rect">
            <a:avLst/>
          </a:prstGeom>
          <a:noFill/>
        </p:spPr>
        <p:txBody>
          <a:bodyPr wrap="none" rtlCol="0">
            <a:spAutoFit/>
          </a:bodyPr>
          <a:lstStyle/>
          <a:p>
            <a:endParaRPr lang="en-US" sz="900" dirty="0"/>
          </a:p>
          <a:p>
            <a:endParaRPr lang="en-US" sz="900" dirty="0"/>
          </a:p>
        </p:txBody>
      </p:sp>
    </p:spTree>
    <p:extLst>
      <p:ext uri="{BB962C8B-B14F-4D97-AF65-F5344CB8AC3E}">
        <p14:creationId xmlns:p14="http://schemas.microsoft.com/office/powerpoint/2010/main" val="295606075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622050" y="608421"/>
            <a:ext cx="2725746" cy="4639568"/>
          </a:xfrm>
          <a:prstGeom prst="rect">
            <a:avLst/>
          </a:prstGeom>
        </p:spPr>
      </p:pic>
      <p:sp>
        <p:nvSpPr>
          <p:cNvPr id="119" name="Titel 7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rPr dirty="0"/>
              <a:t>Examples of Algorithms</a:t>
            </a:r>
          </a:p>
        </p:txBody>
      </p:sp>
      <p:sp>
        <p:nvSpPr>
          <p:cNvPr id="122"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10</a:t>
            </a:fld>
            <a:endParaRPr/>
          </a:p>
        </p:txBody>
      </p:sp>
      <p:sp>
        <p:nvSpPr>
          <p:cNvPr id="2" name="TextBox 1"/>
          <p:cNvSpPr txBox="1"/>
          <p:nvPr/>
        </p:nvSpPr>
        <p:spPr>
          <a:xfrm>
            <a:off x="257296" y="6429436"/>
            <a:ext cx="6951887" cy="369332"/>
          </a:xfrm>
          <a:prstGeom prst="rect">
            <a:avLst/>
          </a:prstGeom>
          <a:noFill/>
        </p:spPr>
        <p:txBody>
          <a:bodyPr wrap="square" rtlCol="0">
            <a:spAutoFit/>
          </a:bodyPr>
          <a:lstStyle/>
          <a:p>
            <a:r>
              <a:rPr lang="en-US" sz="600" dirty="0">
                <a:hlinkClick r:id="rId4"/>
              </a:rPr>
              <a:t>http://2.bp.blogspot.com/-</a:t>
            </a:r>
            <a:r>
              <a:rPr lang="en-US" sz="600" dirty="0" smtClean="0">
                <a:hlinkClick r:id="rId4"/>
              </a:rPr>
              <a:t>bPE0E6zEHkg/T4bGyQaMSlI/AAAAAAAAoA0/cPDOpjpt9AY/s1600/20120402_Demel-Coffee-Einsp%25C3%25A4nner-Copyright-Merisi-Vienna_0218.jpg</a:t>
            </a:r>
            <a:endParaRPr lang="en-US" sz="600" dirty="0" smtClean="0"/>
          </a:p>
          <a:p>
            <a:r>
              <a:rPr lang="en-US" sz="600" dirty="0"/>
              <a:t>https://www.epicurious.com/recipes/food/views/einspanner-200826</a:t>
            </a:r>
          </a:p>
        </p:txBody>
      </p:sp>
      <p:sp>
        <p:nvSpPr>
          <p:cNvPr id="4" name="TextBox 3"/>
          <p:cNvSpPr txBox="1"/>
          <p:nvPr/>
        </p:nvSpPr>
        <p:spPr>
          <a:xfrm>
            <a:off x="1929434" y="1331179"/>
            <a:ext cx="2902226" cy="830997"/>
          </a:xfrm>
          <a:prstGeom prst="rect">
            <a:avLst/>
          </a:prstGeom>
          <a:noFill/>
        </p:spPr>
        <p:txBody>
          <a:bodyPr wrap="square" rtlCol="0">
            <a:spAutoFit/>
          </a:bodyPr>
          <a:lstStyle/>
          <a:p>
            <a:r>
              <a:rPr lang="en-US" dirty="0">
                <a:latin typeface="+mj-lt"/>
              </a:rPr>
              <a:t>EINSPANNER</a:t>
            </a:r>
          </a:p>
          <a:p>
            <a:endParaRPr lang="en-US" dirty="0">
              <a:latin typeface="+mj-lt"/>
            </a:endParaRPr>
          </a:p>
        </p:txBody>
      </p:sp>
      <p:sp>
        <p:nvSpPr>
          <p:cNvPr id="6" name="TextBox 5"/>
          <p:cNvSpPr txBox="1"/>
          <p:nvPr/>
        </p:nvSpPr>
        <p:spPr>
          <a:xfrm>
            <a:off x="257296" y="1720455"/>
            <a:ext cx="3447929" cy="4893647"/>
          </a:xfrm>
          <a:prstGeom prst="rect">
            <a:avLst/>
          </a:prstGeom>
          <a:noFill/>
        </p:spPr>
        <p:txBody>
          <a:bodyPr wrap="square" rtlCol="0">
            <a:spAutoFit/>
          </a:bodyPr>
          <a:lstStyle/>
          <a:p>
            <a:r>
              <a:rPr lang="en-US" sz="1800" b="1" dirty="0" smtClean="0"/>
              <a:t>Instructions</a:t>
            </a:r>
            <a:r>
              <a:rPr lang="en-US" sz="1800" dirty="0" smtClean="0"/>
              <a:t>:</a:t>
            </a:r>
          </a:p>
          <a:p>
            <a:r>
              <a:rPr lang="en-US" sz="1600" b="1" dirty="0">
                <a:solidFill>
                  <a:schemeClr val="accent3">
                    <a:lumMod val="60000"/>
                    <a:lumOff val="40000"/>
                  </a:schemeClr>
                </a:solidFill>
              </a:rPr>
              <a:t>Whip the heavy cream </a:t>
            </a:r>
            <a:r>
              <a:rPr lang="en-US" sz="1600" b="1" dirty="0">
                <a:solidFill>
                  <a:srgbClr val="00B050"/>
                </a:solidFill>
              </a:rPr>
              <a:t>until stiff with peaks</a:t>
            </a:r>
            <a:r>
              <a:rPr lang="en-US" sz="1600" dirty="0"/>
              <a:t> by hand or using a mixer with the whisk attachment. Add freshly brewed espresso into a cup and top with whipped cream. The ratio of cream to espresso for an </a:t>
            </a:r>
            <a:r>
              <a:rPr lang="en-US" sz="1600" dirty="0" err="1"/>
              <a:t>Einspanner</a:t>
            </a:r>
            <a:r>
              <a:rPr lang="en-US" sz="1600" dirty="0"/>
              <a:t> is 1:1 so not all the cream will be used up—although I certainly won’t discourage you from adding all the of the whipped cream into the drink! To finish, sift on cocoa powder and add brown sugar to your liking.</a:t>
            </a:r>
          </a:p>
          <a:p>
            <a:endParaRPr lang="en-US" sz="1800" dirty="0"/>
          </a:p>
          <a:p>
            <a:endParaRPr lang="en-US" sz="1800" dirty="0"/>
          </a:p>
          <a:p>
            <a:endParaRPr lang="en-US" sz="1800" dirty="0"/>
          </a:p>
        </p:txBody>
      </p:sp>
    </p:spTree>
    <p:extLst>
      <p:ext uri="{BB962C8B-B14F-4D97-AF65-F5344CB8AC3E}">
        <p14:creationId xmlns:p14="http://schemas.microsoft.com/office/powerpoint/2010/main" val="260953230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34856" y="629893"/>
            <a:ext cx="2786048" cy="4742208"/>
          </a:xfrm>
          <a:prstGeom prst="rect">
            <a:avLst/>
          </a:prstGeom>
        </p:spPr>
      </p:pic>
      <p:sp>
        <p:nvSpPr>
          <p:cNvPr id="119" name="Titel 7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rPr dirty="0"/>
              <a:t>Examples of Algorithms</a:t>
            </a:r>
          </a:p>
        </p:txBody>
      </p:sp>
      <p:sp>
        <p:nvSpPr>
          <p:cNvPr id="122"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11</a:t>
            </a:fld>
            <a:endParaRPr/>
          </a:p>
        </p:txBody>
      </p:sp>
      <p:sp>
        <p:nvSpPr>
          <p:cNvPr id="2" name="TextBox 1"/>
          <p:cNvSpPr txBox="1"/>
          <p:nvPr/>
        </p:nvSpPr>
        <p:spPr>
          <a:xfrm>
            <a:off x="257296" y="6429436"/>
            <a:ext cx="6951887" cy="369332"/>
          </a:xfrm>
          <a:prstGeom prst="rect">
            <a:avLst/>
          </a:prstGeom>
          <a:noFill/>
        </p:spPr>
        <p:txBody>
          <a:bodyPr wrap="square" rtlCol="0">
            <a:spAutoFit/>
          </a:bodyPr>
          <a:lstStyle/>
          <a:p>
            <a:r>
              <a:rPr lang="en-US" sz="600" dirty="0">
                <a:hlinkClick r:id="rId4"/>
              </a:rPr>
              <a:t>http://2.bp.blogspot.com/-</a:t>
            </a:r>
            <a:r>
              <a:rPr lang="en-US" sz="600" dirty="0" smtClean="0">
                <a:hlinkClick r:id="rId4"/>
              </a:rPr>
              <a:t>bPE0E6zEHkg/T4bGyQaMSlI/AAAAAAAAoA0/cPDOpjpt9AY/s1600/20120402_Demel-Coffee-Einsp%25C3%25A4nner-Copyright-Merisi-Vienna_0218.jpg</a:t>
            </a:r>
            <a:endParaRPr lang="en-US" sz="600" dirty="0" smtClean="0"/>
          </a:p>
          <a:p>
            <a:r>
              <a:rPr lang="en-US" sz="600" dirty="0"/>
              <a:t>https://www.epicurious.com/recipes/food/views/einspanner-200826</a:t>
            </a:r>
          </a:p>
        </p:txBody>
      </p:sp>
      <p:sp>
        <p:nvSpPr>
          <p:cNvPr id="4" name="TextBox 3"/>
          <p:cNvSpPr txBox="1"/>
          <p:nvPr/>
        </p:nvSpPr>
        <p:spPr>
          <a:xfrm>
            <a:off x="1929434" y="1331179"/>
            <a:ext cx="2902226" cy="830997"/>
          </a:xfrm>
          <a:prstGeom prst="rect">
            <a:avLst/>
          </a:prstGeom>
          <a:noFill/>
        </p:spPr>
        <p:txBody>
          <a:bodyPr wrap="square" rtlCol="0">
            <a:spAutoFit/>
          </a:bodyPr>
          <a:lstStyle/>
          <a:p>
            <a:r>
              <a:rPr lang="en-US" dirty="0">
                <a:latin typeface="+mj-lt"/>
              </a:rPr>
              <a:t>EINSPANNER</a:t>
            </a:r>
          </a:p>
          <a:p>
            <a:endParaRPr lang="en-US" dirty="0">
              <a:latin typeface="+mj-lt"/>
            </a:endParaRPr>
          </a:p>
        </p:txBody>
      </p:sp>
      <p:sp>
        <p:nvSpPr>
          <p:cNvPr id="6" name="TextBox 5"/>
          <p:cNvSpPr txBox="1"/>
          <p:nvPr/>
        </p:nvSpPr>
        <p:spPr>
          <a:xfrm>
            <a:off x="257296" y="1720455"/>
            <a:ext cx="3447929" cy="4893647"/>
          </a:xfrm>
          <a:prstGeom prst="rect">
            <a:avLst/>
          </a:prstGeom>
          <a:noFill/>
        </p:spPr>
        <p:txBody>
          <a:bodyPr wrap="square" rtlCol="0">
            <a:spAutoFit/>
          </a:bodyPr>
          <a:lstStyle/>
          <a:p>
            <a:r>
              <a:rPr lang="en-US" sz="1800" b="1" dirty="0" smtClean="0"/>
              <a:t>Instructions</a:t>
            </a:r>
            <a:r>
              <a:rPr lang="en-US" sz="1800" dirty="0" smtClean="0"/>
              <a:t>:</a:t>
            </a:r>
          </a:p>
          <a:p>
            <a:r>
              <a:rPr lang="en-US" sz="1600" b="1" dirty="0">
                <a:solidFill>
                  <a:schemeClr val="accent3">
                    <a:lumMod val="60000"/>
                    <a:lumOff val="40000"/>
                  </a:schemeClr>
                </a:solidFill>
              </a:rPr>
              <a:t>Whip the heavy cream </a:t>
            </a:r>
            <a:r>
              <a:rPr lang="en-US" sz="1600" b="1" dirty="0">
                <a:solidFill>
                  <a:srgbClr val="00B050"/>
                </a:solidFill>
              </a:rPr>
              <a:t>until stiff with peaks </a:t>
            </a:r>
            <a:r>
              <a:rPr lang="en-US" sz="1600" dirty="0"/>
              <a:t>by hand or using a mixer with the whisk attachment. </a:t>
            </a:r>
            <a:r>
              <a:rPr lang="en-US" sz="1600" b="1" dirty="0">
                <a:solidFill>
                  <a:schemeClr val="accent3">
                    <a:lumMod val="60000"/>
                    <a:lumOff val="40000"/>
                  </a:schemeClr>
                </a:solidFill>
              </a:rPr>
              <a:t>Add freshly brewed espresso into a cup </a:t>
            </a:r>
            <a:r>
              <a:rPr lang="en-US" sz="1600" dirty="0"/>
              <a:t>and top with whipped cream. The ratio of cream to espresso for an </a:t>
            </a:r>
            <a:r>
              <a:rPr lang="en-US" sz="1600" dirty="0" err="1"/>
              <a:t>Einspanner</a:t>
            </a:r>
            <a:r>
              <a:rPr lang="en-US" sz="1600" dirty="0"/>
              <a:t> is 1:1 so not all the cream will be used up—although I certainly won’t discourage you from adding all the of the whipped cream into the drink! To finish, sift on cocoa powder and add brown sugar to your liking.</a:t>
            </a:r>
          </a:p>
          <a:p>
            <a:endParaRPr lang="en-US" sz="1800" dirty="0"/>
          </a:p>
          <a:p>
            <a:endParaRPr lang="en-US" sz="1800" dirty="0"/>
          </a:p>
          <a:p>
            <a:endParaRPr lang="en-US" sz="1800" dirty="0"/>
          </a:p>
        </p:txBody>
      </p:sp>
    </p:spTree>
    <p:extLst>
      <p:ext uri="{BB962C8B-B14F-4D97-AF65-F5344CB8AC3E}">
        <p14:creationId xmlns:p14="http://schemas.microsoft.com/office/powerpoint/2010/main" val="7996129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el 7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rPr dirty="0"/>
              <a:t>Examples of Algorithms</a:t>
            </a:r>
          </a:p>
        </p:txBody>
      </p:sp>
      <p:sp>
        <p:nvSpPr>
          <p:cNvPr id="122"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12</a:t>
            </a:fld>
            <a:endParaRPr/>
          </a:p>
        </p:txBody>
      </p:sp>
      <p:sp>
        <p:nvSpPr>
          <p:cNvPr id="2" name="TextBox 1"/>
          <p:cNvSpPr txBox="1"/>
          <p:nvPr/>
        </p:nvSpPr>
        <p:spPr>
          <a:xfrm>
            <a:off x="257296" y="6429436"/>
            <a:ext cx="6951887" cy="369332"/>
          </a:xfrm>
          <a:prstGeom prst="rect">
            <a:avLst/>
          </a:prstGeom>
          <a:noFill/>
        </p:spPr>
        <p:txBody>
          <a:bodyPr wrap="square" rtlCol="0">
            <a:spAutoFit/>
          </a:bodyPr>
          <a:lstStyle/>
          <a:p>
            <a:r>
              <a:rPr lang="en-US" sz="600" dirty="0">
                <a:hlinkClick r:id="rId3"/>
              </a:rPr>
              <a:t>http://2.bp.blogspot.com/-</a:t>
            </a:r>
            <a:r>
              <a:rPr lang="en-US" sz="600" dirty="0" smtClean="0">
                <a:hlinkClick r:id="rId3"/>
              </a:rPr>
              <a:t>bPE0E6zEHkg/T4bGyQaMSlI/AAAAAAAAoA0/cPDOpjpt9AY/s1600/20120402_Demel-Coffee-Einsp%25C3%25A4nner-Copyright-Merisi-Vienna_0218.jpg</a:t>
            </a:r>
            <a:endParaRPr lang="en-US" sz="600" dirty="0" smtClean="0"/>
          </a:p>
          <a:p>
            <a:r>
              <a:rPr lang="en-US" sz="600" dirty="0"/>
              <a:t>https://www.epicurious.com/recipes/food/views/einspanner-200826</a:t>
            </a:r>
          </a:p>
        </p:txBody>
      </p:sp>
      <p:sp>
        <p:nvSpPr>
          <p:cNvPr id="4" name="TextBox 3"/>
          <p:cNvSpPr txBox="1"/>
          <p:nvPr/>
        </p:nvSpPr>
        <p:spPr>
          <a:xfrm>
            <a:off x="1929434" y="1331179"/>
            <a:ext cx="2902226" cy="830997"/>
          </a:xfrm>
          <a:prstGeom prst="rect">
            <a:avLst/>
          </a:prstGeom>
          <a:noFill/>
        </p:spPr>
        <p:txBody>
          <a:bodyPr wrap="square" rtlCol="0">
            <a:spAutoFit/>
          </a:bodyPr>
          <a:lstStyle/>
          <a:p>
            <a:r>
              <a:rPr lang="en-US" dirty="0">
                <a:latin typeface="+mj-lt"/>
              </a:rPr>
              <a:t>EINSPANNER</a:t>
            </a:r>
          </a:p>
          <a:p>
            <a:endParaRPr lang="en-US" dirty="0">
              <a:latin typeface="+mj-lt"/>
            </a:endParaRPr>
          </a:p>
        </p:txBody>
      </p:sp>
      <p:sp>
        <p:nvSpPr>
          <p:cNvPr id="6" name="TextBox 5"/>
          <p:cNvSpPr txBox="1"/>
          <p:nvPr/>
        </p:nvSpPr>
        <p:spPr>
          <a:xfrm>
            <a:off x="257296" y="1720455"/>
            <a:ext cx="3447929" cy="5139869"/>
          </a:xfrm>
          <a:prstGeom prst="rect">
            <a:avLst/>
          </a:prstGeom>
          <a:noFill/>
        </p:spPr>
        <p:txBody>
          <a:bodyPr wrap="square" rtlCol="0">
            <a:spAutoFit/>
          </a:bodyPr>
          <a:lstStyle/>
          <a:p>
            <a:r>
              <a:rPr lang="en-US" sz="1800" b="1" dirty="0" smtClean="0"/>
              <a:t>Instructions</a:t>
            </a:r>
            <a:r>
              <a:rPr lang="en-US" sz="1800" dirty="0" smtClean="0"/>
              <a:t>:</a:t>
            </a:r>
          </a:p>
          <a:p>
            <a:r>
              <a:rPr lang="en-US" sz="1600" b="1" dirty="0">
                <a:solidFill>
                  <a:schemeClr val="accent3">
                    <a:lumMod val="60000"/>
                    <a:lumOff val="40000"/>
                  </a:schemeClr>
                </a:solidFill>
              </a:rPr>
              <a:t>Whip the heavy cream </a:t>
            </a:r>
            <a:r>
              <a:rPr lang="en-US" sz="1600" b="1" dirty="0">
                <a:solidFill>
                  <a:srgbClr val="00B050"/>
                </a:solidFill>
              </a:rPr>
              <a:t>until stiff with peaks </a:t>
            </a:r>
            <a:r>
              <a:rPr lang="en-US" sz="1600" dirty="0"/>
              <a:t>by hand or using a mixer with the whisk attachment. </a:t>
            </a:r>
            <a:r>
              <a:rPr lang="en-US" sz="1600" b="1" dirty="0">
                <a:solidFill>
                  <a:schemeClr val="accent3">
                    <a:lumMod val="60000"/>
                    <a:lumOff val="40000"/>
                  </a:schemeClr>
                </a:solidFill>
              </a:rPr>
              <a:t>Add freshly brewed espresso into a cup </a:t>
            </a:r>
            <a:r>
              <a:rPr lang="en-US" sz="1600" dirty="0"/>
              <a:t>and </a:t>
            </a:r>
            <a:r>
              <a:rPr lang="en-US" sz="1600" b="1" dirty="0">
                <a:solidFill>
                  <a:schemeClr val="accent3">
                    <a:lumMod val="60000"/>
                    <a:lumOff val="40000"/>
                  </a:schemeClr>
                </a:solidFill>
              </a:rPr>
              <a:t>top with whipped cream</a:t>
            </a:r>
            <a:r>
              <a:rPr lang="en-US" sz="1600" dirty="0"/>
              <a:t>. The ratio of cream to espresso for an </a:t>
            </a:r>
            <a:r>
              <a:rPr lang="en-US" sz="1600" dirty="0" err="1"/>
              <a:t>Einspanner</a:t>
            </a:r>
            <a:r>
              <a:rPr lang="en-US" sz="1600" dirty="0"/>
              <a:t> is 1:1 so not all the cream will be used up—although I certainly won’t discourage you from adding all the of the whipped cream into the drink! To finish, sift on cocoa powder and add brown sugar to your liking.</a:t>
            </a:r>
          </a:p>
          <a:p>
            <a:endParaRPr lang="en-US" sz="1800" dirty="0"/>
          </a:p>
          <a:p>
            <a:endParaRPr lang="en-US" sz="1800" dirty="0"/>
          </a:p>
          <a:p>
            <a:endParaRPr lang="en-US" sz="1800" dirty="0"/>
          </a:p>
        </p:txBody>
      </p:sp>
      <p:pic>
        <p:nvPicPr>
          <p:cNvPr id="3" name="Picture 2"/>
          <p:cNvPicPr>
            <a:picLocks noChangeAspect="1"/>
          </p:cNvPicPr>
          <p:nvPr/>
        </p:nvPicPr>
        <p:blipFill rotWithShape="1">
          <a:blip r:embed="rId4"/>
          <a:srcRect b="20279"/>
          <a:stretch/>
        </p:blipFill>
        <p:spPr>
          <a:xfrm>
            <a:off x="4643471" y="629891"/>
            <a:ext cx="2708587" cy="3675409"/>
          </a:xfrm>
          <a:prstGeom prst="rect">
            <a:avLst/>
          </a:prstGeom>
        </p:spPr>
      </p:pic>
    </p:spTree>
    <p:extLst>
      <p:ext uri="{BB962C8B-B14F-4D97-AF65-F5344CB8AC3E}">
        <p14:creationId xmlns:p14="http://schemas.microsoft.com/office/powerpoint/2010/main" val="259875568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el 7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rPr dirty="0"/>
              <a:t>Examples of Algorithms</a:t>
            </a:r>
          </a:p>
        </p:txBody>
      </p:sp>
      <p:sp>
        <p:nvSpPr>
          <p:cNvPr id="122"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13</a:t>
            </a:fld>
            <a:endParaRPr/>
          </a:p>
        </p:txBody>
      </p:sp>
      <p:sp>
        <p:nvSpPr>
          <p:cNvPr id="2" name="TextBox 1"/>
          <p:cNvSpPr txBox="1"/>
          <p:nvPr/>
        </p:nvSpPr>
        <p:spPr>
          <a:xfrm>
            <a:off x="257296" y="6429436"/>
            <a:ext cx="6951887" cy="369332"/>
          </a:xfrm>
          <a:prstGeom prst="rect">
            <a:avLst/>
          </a:prstGeom>
          <a:noFill/>
        </p:spPr>
        <p:txBody>
          <a:bodyPr wrap="square" rtlCol="0">
            <a:spAutoFit/>
          </a:bodyPr>
          <a:lstStyle/>
          <a:p>
            <a:r>
              <a:rPr lang="en-US" sz="600" dirty="0">
                <a:hlinkClick r:id="rId3"/>
              </a:rPr>
              <a:t>http://2.bp.blogspot.com/-</a:t>
            </a:r>
            <a:r>
              <a:rPr lang="en-US" sz="600" dirty="0" smtClean="0">
                <a:hlinkClick r:id="rId3"/>
              </a:rPr>
              <a:t>bPE0E6zEHkg/T4bGyQaMSlI/AAAAAAAAoA0/cPDOpjpt9AY/s1600/20120402_Demel-Coffee-Einsp%25C3%25A4nner-Copyright-Merisi-Vienna_0218.jpg</a:t>
            </a:r>
            <a:endParaRPr lang="en-US" sz="600" dirty="0" smtClean="0"/>
          </a:p>
          <a:p>
            <a:r>
              <a:rPr lang="en-US" sz="600" dirty="0"/>
              <a:t>https://www.epicurious.com/recipes/food/views/einspanner-200826</a:t>
            </a:r>
          </a:p>
        </p:txBody>
      </p:sp>
      <p:sp>
        <p:nvSpPr>
          <p:cNvPr id="4" name="TextBox 3"/>
          <p:cNvSpPr txBox="1"/>
          <p:nvPr/>
        </p:nvSpPr>
        <p:spPr>
          <a:xfrm>
            <a:off x="1929434" y="1331179"/>
            <a:ext cx="2902226" cy="830997"/>
          </a:xfrm>
          <a:prstGeom prst="rect">
            <a:avLst/>
          </a:prstGeom>
          <a:noFill/>
        </p:spPr>
        <p:txBody>
          <a:bodyPr wrap="square" rtlCol="0">
            <a:spAutoFit/>
          </a:bodyPr>
          <a:lstStyle/>
          <a:p>
            <a:r>
              <a:rPr lang="en-US" dirty="0">
                <a:latin typeface="+mj-lt"/>
              </a:rPr>
              <a:t>EINSPANNER</a:t>
            </a:r>
          </a:p>
          <a:p>
            <a:endParaRPr lang="en-US" dirty="0">
              <a:latin typeface="+mj-lt"/>
            </a:endParaRPr>
          </a:p>
        </p:txBody>
      </p:sp>
      <p:sp>
        <p:nvSpPr>
          <p:cNvPr id="6" name="TextBox 5"/>
          <p:cNvSpPr txBox="1"/>
          <p:nvPr/>
        </p:nvSpPr>
        <p:spPr>
          <a:xfrm>
            <a:off x="257296" y="1720455"/>
            <a:ext cx="3447929" cy="5139869"/>
          </a:xfrm>
          <a:prstGeom prst="rect">
            <a:avLst/>
          </a:prstGeom>
          <a:noFill/>
        </p:spPr>
        <p:txBody>
          <a:bodyPr wrap="square" rtlCol="0">
            <a:spAutoFit/>
          </a:bodyPr>
          <a:lstStyle/>
          <a:p>
            <a:r>
              <a:rPr lang="en-US" sz="1800" b="1" dirty="0" smtClean="0"/>
              <a:t>Instructions</a:t>
            </a:r>
            <a:r>
              <a:rPr lang="en-US" sz="1800" dirty="0" smtClean="0"/>
              <a:t>:</a:t>
            </a:r>
          </a:p>
          <a:p>
            <a:r>
              <a:rPr lang="en-US" sz="1600" b="1" dirty="0">
                <a:solidFill>
                  <a:schemeClr val="accent3">
                    <a:lumMod val="60000"/>
                    <a:lumOff val="40000"/>
                  </a:schemeClr>
                </a:solidFill>
              </a:rPr>
              <a:t>Whip the heavy cream </a:t>
            </a:r>
            <a:r>
              <a:rPr lang="en-US" sz="1600" b="1" dirty="0">
                <a:solidFill>
                  <a:srgbClr val="00B050"/>
                </a:solidFill>
              </a:rPr>
              <a:t>until stiff with peaks </a:t>
            </a:r>
            <a:r>
              <a:rPr lang="en-US" sz="1600" dirty="0"/>
              <a:t>by hand or using a mixer with the whisk attachment. </a:t>
            </a:r>
            <a:r>
              <a:rPr lang="en-US" sz="1600" b="1" dirty="0">
                <a:solidFill>
                  <a:schemeClr val="accent3">
                    <a:lumMod val="60000"/>
                    <a:lumOff val="40000"/>
                  </a:schemeClr>
                </a:solidFill>
              </a:rPr>
              <a:t>Add freshly brewed espresso into a cup </a:t>
            </a:r>
            <a:r>
              <a:rPr lang="en-US" sz="1600" dirty="0"/>
              <a:t>and </a:t>
            </a:r>
            <a:r>
              <a:rPr lang="en-US" sz="1600" b="1" dirty="0">
                <a:solidFill>
                  <a:schemeClr val="accent3">
                    <a:lumMod val="60000"/>
                    <a:lumOff val="40000"/>
                  </a:schemeClr>
                </a:solidFill>
              </a:rPr>
              <a:t>top with whipped cream</a:t>
            </a:r>
            <a:r>
              <a:rPr lang="en-US" sz="1600" dirty="0"/>
              <a:t>. The ratio of cream to espresso for an </a:t>
            </a:r>
            <a:r>
              <a:rPr lang="en-US" sz="1600" dirty="0" err="1"/>
              <a:t>Einspanner</a:t>
            </a:r>
            <a:r>
              <a:rPr lang="en-US" sz="1600" dirty="0"/>
              <a:t> is 1:1 so not all the cream will be used up—although I certainly won’t discourage you from adding all the of the whipped cream into the drink! To finish, </a:t>
            </a:r>
            <a:r>
              <a:rPr lang="en-US" sz="1600" b="1" dirty="0">
                <a:solidFill>
                  <a:schemeClr val="accent3">
                    <a:lumMod val="60000"/>
                    <a:lumOff val="40000"/>
                  </a:schemeClr>
                </a:solidFill>
              </a:rPr>
              <a:t>sift on cocoa powder </a:t>
            </a:r>
            <a:r>
              <a:rPr lang="en-US" sz="1600" dirty="0"/>
              <a:t>and add brown sugar to your liking.</a:t>
            </a:r>
          </a:p>
          <a:p>
            <a:endParaRPr lang="en-US" sz="1800" dirty="0"/>
          </a:p>
          <a:p>
            <a:endParaRPr lang="en-US" sz="1800" dirty="0"/>
          </a:p>
          <a:p>
            <a:endParaRPr lang="en-US" sz="1800" dirty="0"/>
          </a:p>
        </p:txBody>
      </p:sp>
      <p:pic>
        <p:nvPicPr>
          <p:cNvPr id="3" name="Picture 2"/>
          <p:cNvPicPr>
            <a:picLocks noChangeAspect="1"/>
          </p:cNvPicPr>
          <p:nvPr/>
        </p:nvPicPr>
        <p:blipFill>
          <a:blip r:embed="rId4"/>
          <a:stretch>
            <a:fillRect/>
          </a:stretch>
        </p:blipFill>
        <p:spPr>
          <a:xfrm>
            <a:off x="4643471" y="629891"/>
            <a:ext cx="2708587" cy="4610360"/>
          </a:xfrm>
          <a:prstGeom prst="rect">
            <a:avLst/>
          </a:prstGeom>
        </p:spPr>
      </p:pic>
    </p:spTree>
    <p:extLst>
      <p:ext uri="{BB962C8B-B14F-4D97-AF65-F5344CB8AC3E}">
        <p14:creationId xmlns:p14="http://schemas.microsoft.com/office/powerpoint/2010/main" val="404573118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el 7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rPr dirty="0"/>
              <a:t>Examples of Algorithms</a:t>
            </a:r>
          </a:p>
        </p:txBody>
      </p:sp>
      <p:sp>
        <p:nvSpPr>
          <p:cNvPr id="122"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14</a:t>
            </a:fld>
            <a:endParaRPr/>
          </a:p>
        </p:txBody>
      </p:sp>
      <p:sp>
        <p:nvSpPr>
          <p:cNvPr id="2" name="TextBox 1"/>
          <p:cNvSpPr txBox="1"/>
          <p:nvPr/>
        </p:nvSpPr>
        <p:spPr>
          <a:xfrm>
            <a:off x="257296" y="6429436"/>
            <a:ext cx="6951887" cy="369332"/>
          </a:xfrm>
          <a:prstGeom prst="rect">
            <a:avLst/>
          </a:prstGeom>
          <a:noFill/>
        </p:spPr>
        <p:txBody>
          <a:bodyPr wrap="square" rtlCol="0">
            <a:spAutoFit/>
          </a:bodyPr>
          <a:lstStyle/>
          <a:p>
            <a:r>
              <a:rPr lang="en-US" sz="600" dirty="0">
                <a:hlinkClick r:id="rId3"/>
              </a:rPr>
              <a:t>http://2.bp.blogspot.com/-</a:t>
            </a:r>
            <a:r>
              <a:rPr lang="en-US" sz="600" dirty="0" smtClean="0">
                <a:hlinkClick r:id="rId3"/>
              </a:rPr>
              <a:t>bPE0E6zEHkg/T4bGyQaMSlI/AAAAAAAAoA0/cPDOpjpt9AY/s1600/20120402_Demel-Coffee-Einsp%25C3%25A4nner-Copyright-Merisi-Vienna_0218.jpg</a:t>
            </a:r>
            <a:endParaRPr lang="en-US" sz="600" dirty="0" smtClean="0"/>
          </a:p>
          <a:p>
            <a:r>
              <a:rPr lang="en-US" sz="600" dirty="0"/>
              <a:t>https://www.epicurious.com/recipes/food/views/einspanner-200826</a:t>
            </a:r>
          </a:p>
        </p:txBody>
      </p:sp>
      <p:sp>
        <p:nvSpPr>
          <p:cNvPr id="4" name="TextBox 3"/>
          <p:cNvSpPr txBox="1"/>
          <p:nvPr/>
        </p:nvSpPr>
        <p:spPr>
          <a:xfrm>
            <a:off x="1929434" y="1331179"/>
            <a:ext cx="2902226" cy="830997"/>
          </a:xfrm>
          <a:prstGeom prst="rect">
            <a:avLst/>
          </a:prstGeom>
          <a:noFill/>
        </p:spPr>
        <p:txBody>
          <a:bodyPr wrap="square" rtlCol="0">
            <a:spAutoFit/>
          </a:bodyPr>
          <a:lstStyle/>
          <a:p>
            <a:r>
              <a:rPr lang="en-US" dirty="0">
                <a:latin typeface="+mj-lt"/>
              </a:rPr>
              <a:t>EINSPANNER</a:t>
            </a:r>
          </a:p>
          <a:p>
            <a:endParaRPr lang="en-US" dirty="0">
              <a:latin typeface="+mj-lt"/>
            </a:endParaRPr>
          </a:p>
        </p:txBody>
      </p:sp>
      <p:sp>
        <p:nvSpPr>
          <p:cNvPr id="6" name="TextBox 5"/>
          <p:cNvSpPr txBox="1"/>
          <p:nvPr/>
        </p:nvSpPr>
        <p:spPr>
          <a:xfrm>
            <a:off x="257296" y="1720455"/>
            <a:ext cx="3447929" cy="5139869"/>
          </a:xfrm>
          <a:prstGeom prst="rect">
            <a:avLst/>
          </a:prstGeom>
          <a:noFill/>
        </p:spPr>
        <p:txBody>
          <a:bodyPr wrap="square" rtlCol="0">
            <a:spAutoFit/>
          </a:bodyPr>
          <a:lstStyle/>
          <a:p>
            <a:r>
              <a:rPr lang="en-US" sz="1800" b="1" dirty="0" smtClean="0"/>
              <a:t>Instructions</a:t>
            </a:r>
            <a:r>
              <a:rPr lang="en-US" sz="1800" dirty="0" smtClean="0"/>
              <a:t>:</a:t>
            </a:r>
          </a:p>
          <a:p>
            <a:r>
              <a:rPr lang="en-US" sz="1600" b="1" dirty="0">
                <a:solidFill>
                  <a:schemeClr val="accent3">
                    <a:lumMod val="60000"/>
                    <a:lumOff val="40000"/>
                  </a:schemeClr>
                </a:solidFill>
              </a:rPr>
              <a:t>Whip the heavy cream </a:t>
            </a:r>
            <a:r>
              <a:rPr lang="en-US" sz="1600" b="1" dirty="0">
                <a:solidFill>
                  <a:srgbClr val="00B050"/>
                </a:solidFill>
              </a:rPr>
              <a:t>until stiff with peaks </a:t>
            </a:r>
            <a:r>
              <a:rPr lang="en-US" sz="1600" dirty="0"/>
              <a:t>by hand or using a mixer with the whisk attachment. </a:t>
            </a:r>
            <a:r>
              <a:rPr lang="en-US" sz="1600" b="1" dirty="0">
                <a:solidFill>
                  <a:schemeClr val="accent3">
                    <a:lumMod val="60000"/>
                    <a:lumOff val="40000"/>
                  </a:schemeClr>
                </a:solidFill>
              </a:rPr>
              <a:t>Add freshly brewed espresso into a cup </a:t>
            </a:r>
            <a:r>
              <a:rPr lang="en-US" sz="1600" dirty="0"/>
              <a:t>and </a:t>
            </a:r>
            <a:r>
              <a:rPr lang="en-US" sz="1600" b="1" dirty="0">
                <a:solidFill>
                  <a:schemeClr val="accent3">
                    <a:lumMod val="60000"/>
                    <a:lumOff val="40000"/>
                  </a:schemeClr>
                </a:solidFill>
              </a:rPr>
              <a:t>top with whipped cream</a:t>
            </a:r>
            <a:r>
              <a:rPr lang="en-US" sz="1600" dirty="0"/>
              <a:t>. The ratio of cream to espresso for an </a:t>
            </a:r>
            <a:r>
              <a:rPr lang="en-US" sz="1600" dirty="0" err="1"/>
              <a:t>Einspanner</a:t>
            </a:r>
            <a:r>
              <a:rPr lang="en-US" sz="1600" dirty="0"/>
              <a:t> is 1:1 so not all the cream will be used up—although I certainly won’t discourage you from adding all the of the whipped cream into the drink! To finish, </a:t>
            </a:r>
            <a:r>
              <a:rPr lang="en-US" sz="1600" b="1" dirty="0">
                <a:solidFill>
                  <a:schemeClr val="accent3">
                    <a:lumMod val="60000"/>
                    <a:lumOff val="40000"/>
                  </a:schemeClr>
                </a:solidFill>
              </a:rPr>
              <a:t>sift on cocoa powder</a:t>
            </a:r>
            <a:r>
              <a:rPr lang="en-US" sz="1600" dirty="0"/>
              <a:t> and </a:t>
            </a:r>
            <a:r>
              <a:rPr lang="en-US" sz="1600" b="1" dirty="0">
                <a:solidFill>
                  <a:schemeClr val="accent3">
                    <a:lumMod val="60000"/>
                    <a:lumOff val="40000"/>
                  </a:schemeClr>
                </a:solidFill>
              </a:rPr>
              <a:t>add brown sugar to </a:t>
            </a:r>
            <a:r>
              <a:rPr lang="en-US" sz="1600" b="1" dirty="0">
                <a:solidFill>
                  <a:srgbClr val="00B050"/>
                </a:solidFill>
              </a:rPr>
              <a:t>your liking</a:t>
            </a:r>
            <a:r>
              <a:rPr lang="en-US" sz="1600" dirty="0"/>
              <a:t>.</a:t>
            </a:r>
          </a:p>
          <a:p>
            <a:endParaRPr lang="en-US" sz="1800" dirty="0"/>
          </a:p>
          <a:p>
            <a:endParaRPr lang="en-US" sz="1800" dirty="0"/>
          </a:p>
          <a:p>
            <a:endParaRPr lang="en-US" sz="1800" dirty="0"/>
          </a:p>
        </p:txBody>
      </p:sp>
      <p:pic>
        <p:nvPicPr>
          <p:cNvPr id="5" name="Picture 4"/>
          <p:cNvPicPr>
            <a:picLocks noChangeAspect="1"/>
          </p:cNvPicPr>
          <p:nvPr/>
        </p:nvPicPr>
        <p:blipFill>
          <a:blip r:embed="rId4"/>
          <a:stretch>
            <a:fillRect/>
          </a:stretch>
        </p:blipFill>
        <p:spPr>
          <a:xfrm>
            <a:off x="4777551" y="620366"/>
            <a:ext cx="2431632" cy="5699675"/>
          </a:xfrm>
          <a:prstGeom prst="rect">
            <a:avLst/>
          </a:prstGeom>
        </p:spPr>
      </p:pic>
    </p:spTree>
    <p:extLst>
      <p:ext uri="{BB962C8B-B14F-4D97-AF65-F5344CB8AC3E}">
        <p14:creationId xmlns:p14="http://schemas.microsoft.com/office/powerpoint/2010/main" val="360289600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 name="Titel 7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t>Examples of Algorithms</a:t>
            </a:r>
          </a:p>
        </p:txBody>
      </p:sp>
      <p:sp>
        <p:nvSpPr>
          <p:cNvPr id="120" name="Inhaltsplatzhalter 73"/>
          <p:cNvSpPr txBox="1">
            <a:spLocks noGrp="1"/>
          </p:cNvSpPr>
          <p:nvPr>
            <p:ph type="body" idx="1"/>
          </p:nvPr>
        </p:nvSpPr>
        <p:spPr>
          <a:xfrm>
            <a:off x="257296" y="1412775"/>
            <a:ext cx="5606791" cy="5112569"/>
          </a:xfrm>
          <a:prstGeom prst="rect">
            <a:avLst/>
          </a:prstGeom>
        </p:spPr>
        <p:txBody>
          <a:bodyPr/>
          <a:lstStyle/>
          <a:p>
            <a:pPr>
              <a:lnSpc>
                <a:spcPct val="80000"/>
              </a:lnSpc>
              <a:tabLst>
                <a:tab pos="914400" algn="l"/>
                <a:tab pos="1828800" algn="l"/>
                <a:tab pos="2743200" algn="l"/>
                <a:tab pos="3657600" algn="l"/>
                <a:tab pos="4572000" algn="l"/>
                <a:tab pos="5486400" algn="l"/>
                <a:tab pos="6400800" algn="l"/>
                <a:tab pos="7315200" algn="l"/>
                <a:tab pos="8229600" algn="l"/>
                <a:tab pos="9144000" algn="l"/>
                <a:tab pos="10058400" algn="l"/>
              </a:tabLst>
              <a:defRPr sz="2200">
                <a:latin typeface="Verdana"/>
                <a:ea typeface="Verdana"/>
                <a:cs typeface="Verdana"/>
                <a:sym typeface="Verdana"/>
              </a:defRPr>
            </a:pPr>
            <a:r>
              <a:rPr i="1" dirty="0" smtClean="0"/>
              <a:t>Big Bang Theory</a:t>
            </a:r>
            <a:r>
              <a:rPr dirty="0" smtClean="0"/>
              <a:t>: “The Friendship Algorithm”: </a:t>
            </a:r>
          </a:p>
          <a:p>
            <a:pPr marL="630237" lvl="1" indent="-274638">
              <a:lnSpc>
                <a:spcPct val="80000"/>
              </a:lnSpc>
              <a:buFont typeface="Symbol"/>
              <a:buChar char="-"/>
              <a:tabLst>
                <a:tab pos="914400" algn="l"/>
                <a:tab pos="1828800" algn="l"/>
                <a:tab pos="2743200" algn="l"/>
                <a:tab pos="3657600" algn="l"/>
                <a:tab pos="4572000" algn="l"/>
                <a:tab pos="5486400" algn="l"/>
                <a:tab pos="6400800" algn="l"/>
                <a:tab pos="7315200" algn="l"/>
                <a:tab pos="8229600" algn="l"/>
                <a:tab pos="9144000" algn="l"/>
                <a:tab pos="10058400" algn="l"/>
              </a:tabLst>
              <a:defRPr sz="1800">
                <a:latin typeface="Verdana"/>
                <a:ea typeface="Verdana"/>
                <a:cs typeface="Verdana"/>
                <a:sym typeface="Verdana"/>
              </a:defRPr>
            </a:pPr>
            <a:r>
              <a:rPr u="sng" dirty="0" smtClean="0">
                <a:solidFill>
                  <a:schemeClr val="accent1"/>
                </a:solidFill>
                <a:uFill>
                  <a:solidFill>
                    <a:schemeClr val="accent1"/>
                  </a:solidFill>
                </a:uFill>
                <a:hlinkClick r:id="rId3"/>
              </a:rPr>
              <a:t>http://www.youtube.com/watch?v=k0xgjUhEG3U</a:t>
            </a:r>
            <a:endParaRPr u="sng" dirty="0">
              <a:solidFill>
                <a:schemeClr val="accent1"/>
              </a:solidFill>
              <a:uFill>
                <a:solidFill>
                  <a:schemeClr val="accent1"/>
                </a:solidFill>
              </a:uFill>
              <a:hlinkClick r:id="rId3"/>
            </a:endParaRPr>
          </a:p>
        </p:txBody>
      </p:sp>
      <p:sp>
        <p:nvSpPr>
          <p:cNvPr id="122"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15</a:t>
            </a:fld>
            <a:endParaRPr/>
          </a:p>
        </p:txBody>
      </p:sp>
    </p:spTree>
    <p:extLst>
      <p:ext uri="{BB962C8B-B14F-4D97-AF65-F5344CB8AC3E}">
        <p14:creationId xmlns:p14="http://schemas.microsoft.com/office/powerpoint/2010/main" val="339427710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el 1"/>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t>Languages</a:t>
            </a:r>
          </a:p>
        </p:txBody>
      </p:sp>
      <p:sp>
        <p:nvSpPr>
          <p:cNvPr id="127" name="Inhaltsplatzhalter 2"/>
          <p:cNvSpPr txBox="1">
            <a:spLocks noGrp="1"/>
          </p:cNvSpPr>
          <p:nvPr>
            <p:ph type="body" idx="1"/>
          </p:nvPr>
        </p:nvSpPr>
        <p:spPr>
          <a:xfrm>
            <a:off x="360000" y="1428736"/>
            <a:ext cx="8280001" cy="4725850"/>
          </a:xfrm>
          <a:prstGeom prst="rect">
            <a:avLst/>
          </a:prstGeom>
        </p:spPr>
        <p:txBody>
          <a:bodyPr/>
          <a:lstStyle/>
          <a:p>
            <a:pPr>
              <a:lnSpc>
                <a:spcPct val="90000"/>
              </a:lnSpc>
              <a:tabLst>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defRPr sz="2000">
                <a:latin typeface="Verdana"/>
                <a:ea typeface="Verdana"/>
                <a:cs typeface="Verdana"/>
                <a:sym typeface="Verdana"/>
              </a:defRPr>
            </a:pPr>
            <a:r>
              <a:rPr dirty="0"/>
              <a:t>Natural language is complex and ambiguous</a:t>
            </a:r>
            <a:endParaRPr lang="en-US" dirty="0"/>
          </a:p>
          <a:p>
            <a:pPr>
              <a:lnSpc>
                <a:spcPct val="90000"/>
              </a:lnSpc>
              <a:tabLst>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defRPr sz="2000">
                <a:latin typeface="Verdana"/>
                <a:ea typeface="Verdana"/>
                <a:cs typeface="Verdana"/>
                <a:sym typeface="Verdana"/>
              </a:defRPr>
            </a:pPr>
            <a:endParaRPr lang="en-US" sz="1800" dirty="0"/>
          </a:p>
          <a:p>
            <a:pPr>
              <a:lnSpc>
                <a:spcPct val="90000"/>
              </a:lnSpc>
              <a:tabLst>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defRPr sz="2000">
                <a:latin typeface="Verdana"/>
                <a:ea typeface="Verdana"/>
                <a:cs typeface="Verdana"/>
                <a:sym typeface="Verdana"/>
              </a:defRPr>
            </a:pPr>
            <a:endParaRPr lang="en-US" sz="1800" dirty="0"/>
          </a:p>
          <a:p>
            <a:pPr>
              <a:lnSpc>
                <a:spcPct val="90000"/>
              </a:lnSpc>
              <a:tabLst>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defRPr sz="2000">
                <a:latin typeface="Verdana"/>
                <a:ea typeface="Verdana"/>
                <a:cs typeface="Verdana"/>
                <a:sym typeface="Verdana"/>
              </a:defRPr>
            </a:pPr>
            <a:endParaRPr lang="en-US" sz="1800" dirty="0"/>
          </a:p>
          <a:p>
            <a:pPr>
              <a:lnSpc>
                <a:spcPct val="90000"/>
              </a:lnSpc>
              <a:tabLst>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defRPr sz="2000">
                <a:latin typeface="Verdana"/>
                <a:ea typeface="Verdana"/>
                <a:cs typeface="Verdana"/>
                <a:sym typeface="Verdana"/>
              </a:defRPr>
            </a:pPr>
            <a:endParaRPr lang="en-US" sz="1800" dirty="0"/>
          </a:p>
          <a:p>
            <a:pPr>
              <a:lnSpc>
                <a:spcPct val="90000"/>
              </a:lnSpc>
              <a:tabLst>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defRPr sz="2000">
                <a:latin typeface="Verdana"/>
                <a:ea typeface="Verdana"/>
                <a:cs typeface="Verdana"/>
                <a:sym typeface="Verdana"/>
              </a:defRPr>
            </a:pPr>
            <a:endParaRPr lang="en-US" sz="1800" dirty="0"/>
          </a:p>
          <a:p>
            <a:pPr>
              <a:lnSpc>
                <a:spcPct val="90000"/>
              </a:lnSpc>
              <a:tabLst>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defRPr sz="2000">
                <a:latin typeface="Verdana"/>
                <a:ea typeface="Verdana"/>
                <a:cs typeface="Verdana"/>
                <a:sym typeface="Verdana"/>
              </a:defRPr>
            </a:pPr>
            <a:endParaRPr sz="1800" dirty="0"/>
          </a:p>
          <a:p>
            <a:pPr>
              <a:lnSpc>
                <a:spcPct val="90000"/>
              </a:lnSpc>
              <a:tabLst>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defRPr sz="2000">
                <a:latin typeface="Verdana"/>
                <a:ea typeface="Verdana"/>
                <a:cs typeface="Verdana"/>
                <a:sym typeface="Verdana"/>
              </a:defRPr>
            </a:pPr>
            <a:r>
              <a:rPr dirty="0"/>
              <a:t>Programming language is simple and straight-forward</a:t>
            </a:r>
          </a:p>
        </p:txBody>
      </p:sp>
      <p:pic>
        <p:nvPicPr>
          <p:cNvPr id="128" name="Picture 3" descr="Picture 3"/>
          <p:cNvPicPr>
            <a:picLocks noChangeAspect="1"/>
          </p:cNvPicPr>
          <p:nvPr/>
        </p:nvPicPr>
        <p:blipFill>
          <a:blip r:embed="rId3">
            <a:extLst/>
          </a:blip>
          <a:stretch>
            <a:fillRect/>
          </a:stretch>
        </p:blipFill>
        <p:spPr>
          <a:xfrm>
            <a:off x="510040" y="2220681"/>
            <a:ext cx="1741488" cy="873126"/>
          </a:xfrm>
          <a:prstGeom prst="rect">
            <a:avLst/>
          </a:prstGeom>
          <a:ln w="12700">
            <a:miter lim="400000"/>
          </a:ln>
        </p:spPr>
      </p:pic>
      <p:pic>
        <p:nvPicPr>
          <p:cNvPr id="129" name="Picture 4" descr="Picture 4"/>
          <p:cNvPicPr>
            <a:picLocks noChangeAspect="1"/>
          </p:cNvPicPr>
          <p:nvPr/>
        </p:nvPicPr>
        <p:blipFill>
          <a:blip r:embed="rId4">
            <a:extLst/>
          </a:blip>
          <a:stretch>
            <a:fillRect/>
          </a:stretch>
        </p:blipFill>
        <p:spPr>
          <a:xfrm>
            <a:off x="1651454" y="1903330"/>
            <a:ext cx="1744663" cy="876301"/>
          </a:xfrm>
          <a:prstGeom prst="rect">
            <a:avLst/>
          </a:prstGeom>
          <a:ln w="12700">
            <a:miter lim="400000"/>
          </a:ln>
        </p:spPr>
      </p:pic>
      <p:pic>
        <p:nvPicPr>
          <p:cNvPr id="130" name="Picture 5" descr="Picture 5"/>
          <p:cNvPicPr>
            <a:picLocks noChangeAspect="1"/>
          </p:cNvPicPr>
          <p:nvPr/>
        </p:nvPicPr>
        <p:blipFill>
          <a:blip r:embed="rId5">
            <a:extLst/>
          </a:blip>
          <a:stretch>
            <a:fillRect/>
          </a:stretch>
        </p:blipFill>
        <p:spPr>
          <a:xfrm>
            <a:off x="1345066" y="2601681"/>
            <a:ext cx="1450976" cy="960439"/>
          </a:xfrm>
          <a:prstGeom prst="rect">
            <a:avLst/>
          </a:prstGeom>
          <a:ln w="12700">
            <a:miter lim="400000"/>
          </a:ln>
        </p:spPr>
      </p:pic>
      <p:sp>
        <p:nvSpPr>
          <p:cNvPr id="131"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16</a:t>
            </a:fld>
            <a:endParaRPr/>
          </a:p>
        </p:txBody>
      </p:sp>
      <p:pic>
        <p:nvPicPr>
          <p:cNvPr id="2" name="Picture 1">
            <a:extLst>
              <a:ext uri="{FF2B5EF4-FFF2-40B4-BE49-F238E27FC236}">
                <a16:creationId xmlns:a16="http://schemas.microsoft.com/office/drawing/2014/main" id="{A316360B-DCD9-954A-91BA-B9E23FBE55D1}"/>
              </a:ext>
            </a:extLst>
          </p:cNvPr>
          <p:cNvPicPr>
            <a:picLocks noChangeAspect="1"/>
          </p:cNvPicPr>
          <p:nvPr/>
        </p:nvPicPr>
        <p:blipFill>
          <a:blip r:embed="rId6"/>
          <a:stretch>
            <a:fillRect/>
          </a:stretch>
        </p:blipFill>
        <p:spPr>
          <a:xfrm>
            <a:off x="602796" y="4260471"/>
            <a:ext cx="3990976" cy="1858810"/>
          </a:xfrm>
          <a:prstGeom prst="rect">
            <a:avLst/>
          </a:prstGeom>
        </p:spPr>
      </p:pic>
      <p:sp>
        <p:nvSpPr>
          <p:cNvPr id="3" name="TextBox 2">
            <a:extLst>
              <a:ext uri="{FF2B5EF4-FFF2-40B4-BE49-F238E27FC236}">
                <a16:creationId xmlns:a16="http://schemas.microsoft.com/office/drawing/2014/main" id="{39158382-AED9-2446-A787-4CCA20CEE730}"/>
              </a:ext>
            </a:extLst>
          </p:cNvPr>
          <p:cNvSpPr txBox="1"/>
          <p:nvPr/>
        </p:nvSpPr>
        <p:spPr>
          <a:xfrm>
            <a:off x="360000" y="6525344"/>
            <a:ext cx="3911648" cy="200055"/>
          </a:xfrm>
          <a:prstGeom prst="rect">
            <a:avLst/>
          </a:prstGeom>
          <a:noFill/>
        </p:spPr>
        <p:txBody>
          <a:bodyPr wrap="none" rtlCol="0">
            <a:spAutoFit/>
          </a:bodyPr>
          <a:lstStyle/>
          <a:p>
            <a:r>
              <a:rPr lang="en-US" sz="700" dirty="0"/>
              <a:t>http://</a:t>
            </a:r>
            <a:r>
              <a:rPr lang="en-US" sz="700" dirty="0" err="1"/>
              <a:t>noeticforce.com</a:t>
            </a:r>
            <a:r>
              <a:rPr lang="en-US" sz="700" dirty="0"/>
              <a:t>/most-popular-programming-languages-best-for-developers</a:t>
            </a:r>
          </a:p>
        </p:txBody>
      </p:sp>
    </p:spTree>
    <p:extLst>
      <p:ext uri="{BB962C8B-B14F-4D97-AF65-F5344CB8AC3E}">
        <p14:creationId xmlns:p14="http://schemas.microsoft.com/office/powerpoint/2010/main" val="8733572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en-GB" dirty="0"/>
              <a:t>http://canacopegdl.com/images/demo/demo-10.jpg</a:t>
            </a:r>
          </a:p>
        </p:txBody>
      </p:sp>
      <p:sp>
        <p:nvSpPr>
          <p:cNvPr id="5" name="Foliennummernplatzhalter 4"/>
          <p:cNvSpPr>
            <a:spLocks noGrp="1"/>
          </p:cNvSpPr>
          <p:nvPr>
            <p:ph type="sldNum" sz="quarter" idx="12"/>
          </p:nvPr>
        </p:nvSpPr>
        <p:spPr/>
        <p:txBody>
          <a:bodyPr/>
          <a:lstStyle/>
          <a:p>
            <a:r>
              <a:rPr lang="en-GB" dirty="0"/>
              <a:t>Page </a:t>
            </a:r>
            <a:fld id="{11EC652C-7F14-412D-A017-7E21E076D6A5}" type="slidenum">
              <a:rPr lang="en-GB" smtClean="0"/>
              <a:pPr/>
              <a:t>17</a:t>
            </a:fld>
            <a:endParaRPr lang="en-GB" dirty="0"/>
          </a:p>
        </p:txBody>
      </p:sp>
      <p:sp>
        <p:nvSpPr>
          <p:cNvPr id="3" name="Titel 2"/>
          <p:cNvSpPr>
            <a:spLocks noGrp="1"/>
          </p:cNvSpPr>
          <p:nvPr>
            <p:ph type="title"/>
          </p:nvPr>
        </p:nvSpPr>
        <p:spPr/>
        <p:txBody>
          <a:bodyPr/>
          <a:lstStyle/>
          <a:p>
            <a:r>
              <a:rPr lang="en-GB" dirty="0"/>
              <a:t>First Demo! </a:t>
            </a:r>
          </a:p>
        </p:txBody>
      </p:sp>
      <p:pic>
        <p:nvPicPr>
          <p:cNvPr id="1026" name="Picture 2" descr="http://canacopegdl.com/images/demo/demo-1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3063" y="249713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02909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18</a:t>
            </a:fld>
            <a:endParaRPr lang="en-GB" dirty="0"/>
          </a:p>
        </p:txBody>
      </p:sp>
      <p:sp>
        <p:nvSpPr>
          <p:cNvPr id="5" name="Title 4"/>
          <p:cNvSpPr>
            <a:spLocks noGrp="1"/>
          </p:cNvSpPr>
          <p:nvPr>
            <p:ph type="title"/>
          </p:nvPr>
        </p:nvSpPr>
        <p:spPr/>
        <p:txBody>
          <a:bodyPr/>
          <a:lstStyle/>
          <a:p>
            <a:r>
              <a:rPr lang="en-US" dirty="0"/>
              <a:t>What’s under the hood? (Long story)</a:t>
            </a:r>
          </a:p>
        </p:txBody>
      </p:sp>
      <p:pic>
        <p:nvPicPr>
          <p:cNvPr id="3074" name="Picture 2" descr="Image result for macbook programmi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462" r="15348" b="8805"/>
          <a:stretch/>
        </p:blipFill>
        <p:spPr bwMode="auto">
          <a:xfrm>
            <a:off x="462407" y="2949733"/>
            <a:ext cx="3363443" cy="3133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94726" y="1363985"/>
            <a:ext cx="3077541" cy="1079486"/>
          </a:xfrm>
          <a:prstGeom prst="rect">
            <a:avLst/>
          </a:prstGeom>
        </p:spPr>
      </p:pic>
      <p:sp>
        <p:nvSpPr>
          <p:cNvPr id="7" name="Cross 6"/>
          <p:cNvSpPr/>
          <p:nvPr/>
        </p:nvSpPr>
        <p:spPr>
          <a:xfrm>
            <a:off x="1910382" y="2491776"/>
            <a:ext cx="446228" cy="409651"/>
          </a:xfrm>
          <a:prstGeom prst="plus">
            <a:avLst>
              <a:gd name="adj" fmla="val 34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Equal 7"/>
          <p:cNvSpPr/>
          <p:nvPr/>
        </p:nvSpPr>
        <p:spPr>
          <a:xfrm>
            <a:off x="4155034" y="3372307"/>
            <a:ext cx="1280160" cy="61447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713171" y="2370125"/>
            <a:ext cx="2655418" cy="830997"/>
          </a:xfrm>
          <a:prstGeom prst="rect">
            <a:avLst/>
          </a:prstGeom>
          <a:noFill/>
        </p:spPr>
        <p:txBody>
          <a:bodyPr wrap="square" rtlCol="0">
            <a:spAutoFit/>
          </a:bodyPr>
          <a:lstStyle/>
          <a:p>
            <a:r>
              <a:rPr lang="en-US" dirty="0"/>
              <a:t>Program executed (run) </a:t>
            </a:r>
          </a:p>
        </p:txBody>
      </p:sp>
      <p:pic>
        <p:nvPicPr>
          <p:cNvPr id="10" name="Picture 9"/>
          <p:cNvPicPr>
            <a:picLocks noChangeAspect="1"/>
          </p:cNvPicPr>
          <p:nvPr/>
        </p:nvPicPr>
        <p:blipFill rotWithShape="1">
          <a:blip r:embed="rId4"/>
          <a:srcRect r="49148"/>
          <a:stretch/>
        </p:blipFill>
        <p:spPr>
          <a:xfrm>
            <a:off x="5313030" y="3503980"/>
            <a:ext cx="3984409" cy="1438051"/>
          </a:xfrm>
          <a:prstGeom prst="rect">
            <a:avLst/>
          </a:prstGeom>
        </p:spPr>
      </p:pic>
    </p:spTree>
    <p:extLst>
      <p:ext uri="{BB962C8B-B14F-4D97-AF65-F5344CB8AC3E}">
        <p14:creationId xmlns:p14="http://schemas.microsoft.com/office/powerpoint/2010/main" val="353320564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19</a:t>
            </a:fld>
            <a:endParaRPr lang="en-GB" dirty="0"/>
          </a:p>
        </p:txBody>
      </p:sp>
      <p:sp>
        <p:nvSpPr>
          <p:cNvPr id="5" name="Title 4"/>
          <p:cNvSpPr>
            <a:spLocks noGrp="1"/>
          </p:cNvSpPr>
          <p:nvPr>
            <p:ph type="title"/>
          </p:nvPr>
        </p:nvSpPr>
        <p:spPr/>
        <p:txBody>
          <a:bodyPr>
            <a:normAutofit/>
          </a:bodyPr>
          <a:lstStyle/>
          <a:p>
            <a:r>
              <a:rPr lang="en-US" sz="3600" dirty="0"/>
              <a:t>What’s under the hood? </a:t>
            </a:r>
          </a:p>
        </p:txBody>
      </p:sp>
      <p:sp>
        <p:nvSpPr>
          <p:cNvPr id="7" name="Cross 6"/>
          <p:cNvSpPr/>
          <p:nvPr/>
        </p:nvSpPr>
        <p:spPr>
          <a:xfrm>
            <a:off x="3944783" y="3434438"/>
            <a:ext cx="446228" cy="409651"/>
          </a:xfrm>
          <a:prstGeom prst="plus">
            <a:avLst>
              <a:gd name="adj" fmla="val 34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496033" y="2563122"/>
            <a:ext cx="3385388" cy="461665"/>
          </a:xfrm>
          <a:prstGeom prst="rect">
            <a:avLst/>
          </a:prstGeom>
          <a:noFill/>
        </p:spPr>
        <p:txBody>
          <a:bodyPr wrap="square" rtlCol="0">
            <a:spAutoFit/>
          </a:bodyPr>
          <a:lstStyle/>
          <a:p>
            <a:pPr algn="ctr"/>
            <a:r>
              <a:rPr lang="en-US" dirty="0"/>
              <a:t>Software</a:t>
            </a:r>
          </a:p>
        </p:txBody>
      </p:sp>
      <p:sp>
        <p:nvSpPr>
          <p:cNvPr id="15" name="TextBox 14"/>
          <p:cNvSpPr txBox="1"/>
          <p:nvPr/>
        </p:nvSpPr>
        <p:spPr>
          <a:xfrm>
            <a:off x="2496033" y="4253740"/>
            <a:ext cx="3385388" cy="461665"/>
          </a:xfrm>
          <a:prstGeom prst="rect">
            <a:avLst/>
          </a:prstGeom>
          <a:noFill/>
        </p:spPr>
        <p:txBody>
          <a:bodyPr wrap="square" rtlCol="0">
            <a:spAutoFit/>
          </a:bodyPr>
          <a:lstStyle/>
          <a:p>
            <a:pPr algn="ctr"/>
            <a:r>
              <a:rPr lang="en-US" b="1" dirty="0"/>
              <a:t>Hardware</a:t>
            </a:r>
          </a:p>
        </p:txBody>
      </p:sp>
    </p:spTree>
    <p:extLst>
      <p:ext uri="{BB962C8B-B14F-4D97-AF65-F5344CB8AC3E}">
        <p14:creationId xmlns:p14="http://schemas.microsoft.com/office/powerpoint/2010/main" val="5727121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Programming</a:t>
            </a:r>
          </a:p>
          <a:p>
            <a:r>
              <a:rPr lang="en-US" sz="2400" dirty="0" smtClean="0"/>
              <a:t>Algorithm</a:t>
            </a:r>
          </a:p>
          <a:p>
            <a:endParaRPr lang="en-US" sz="2400" dirty="0" smtClean="0"/>
          </a:p>
          <a:p>
            <a:r>
              <a:rPr lang="en-US" sz="2400" dirty="0" smtClean="0"/>
              <a:t>First application </a:t>
            </a:r>
            <a:r>
              <a:rPr lang="en-US" sz="2400" b="1" dirty="0" smtClean="0"/>
              <a:t>demo</a:t>
            </a:r>
            <a:r>
              <a:rPr lang="en-US" sz="2400" dirty="0" smtClean="0"/>
              <a:t>!</a:t>
            </a:r>
          </a:p>
          <a:p>
            <a:endParaRPr lang="en-US" sz="2400" dirty="0" smtClean="0"/>
          </a:p>
          <a:p>
            <a:r>
              <a:rPr lang="en-US" sz="2400" dirty="0" smtClean="0"/>
              <a:t>How hardware works</a:t>
            </a:r>
          </a:p>
          <a:p>
            <a:r>
              <a:rPr lang="en-US" sz="2400" dirty="0" smtClean="0"/>
              <a:t>How software works</a:t>
            </a:r>
          </a:p>
          <a:p>
            <a:endParaRPr lang="en-US" sz="2400" dirty="0"/>
          </a:p>
          <a:p>
            <a:r>
              <a:rPr lang="en-US" sz="2400" dirty="0" smtClean="0"/>
              <a:t>End.</a:t>
            </a:r>
          </a:p>
          <a:p>
            <a:endParaRPr lang="en-US" sz="2400" dirty="0"/>
          </a:p>
        </p:txBody>
      </p:sp>
      <p:sp>
        <p:nvSpPr>
          <p:cNvPr id="3" name="Footer Placeholder 2"/>
          <p:cNvSpPr>
            <a:spLocks noGrp="1"/>
          </p:cNvSpPr>
          <p:nvPr>
            <p:ph type="ftr" sz="quarter" idx="11"/>
          </p:nvPr>
        </p:nvSpPr>
        <p:spPr/>
        <p:txBody>
          <a:bodyPr/>
          <a:lstStyle/>
          <a:p>
            <a:r>
              <a:rPr lang="en-GB" smtClean="0"/>
              <a:t>Sample Footer</a:t>
            </a:r>
            <a:endParaRPr lang="en-GB" dirty="0"/>
          </a:p>
        </p:txBody>
      </p:sp>
      <p:sp>
        <p:nvSpPr>
          <p:cNvPr id="4" name="Slide Number Placeholder 3"/>
          <p:cNvSpPr>
            <a:spLocks noGrp="1"/>
          </p:cNvSpPr>
          <p:nvPr>
            <p:ph type="sldNum" sz="quarter" idx="12"/>
          </p:nvPr>
        </p:nvSpPr>
        <p:spPr/>
        <p:txBody>
          <a:bodyPr/>
          <a:lstStyle/>
          <a:p>
            <a:r>
              <a:rPr lang="en-GB" smtClean="0"/>
              <a:t>Page </a:t>
            </a:r>
            <a:fld id="{BE3DC40E-DBBE-4E2D-9EEC-FBF0DA0E9179}" type="slidenum">
              <a:rPr lang="en-GB" smtClean="0"/>
              <a:t>2</a:t>
            </a:fld>
            <a:endParaRPr lang="en-GB" dirty="0"/>
          </a:p>
        </p:txBody>
      </p:sp>
      <p:sp>
        <p:nvSpPr>
          <p:cNvPr id="5" name="Title 4"/>
          <p:cNvSpPr>
            <a:spLocks noGrp="1"/>
          </p:cNvSpPr>
          <p:nvPr>
            <p:ph type="title"/>
          </p:nvPr>
        </p:nvSpPr>
        <p:spPr/>
        <p:txBody>
          <a:bodyPr/>
          <a:lstStyle/>
          <a:p>
            <a:r>
              <a:rPr lang="en-US" dirty="0" smtClean="0"/>
              <a:t>Preview</a:t>
            </a:r>
            <a:endParaRPr lang="en-US" dirty="0"/>
          </a:p>
        </p:txBody>
      </p:sp>
    </p:spTree>
    <p:extLst>
      <p:ext uri="{BB962C8B-B14F-4D97-AF65-F5344CB8AC3E}">
        <p14:creationId xmlns:p14="http://schemas.microsoft.com/office/powerpoint/2010/main" val="240823689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www.quora.com/How-is-source-code-translated-into-machine-languageple Footer</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20</a:t>
            </a:fld>
            <a:endParaRPr lang="en-GB" dirty="0"/>
          </a:p>
        </p:txBody>
      </p:sp>
      <p:sp>
        <p:nvSpPr>
          <p:cNvPr id="5" name="Title 4"/>
          <p:cNvSpPr>
            <a:spLocks noGrp="1"/>
          </p:cNvSpPr>
          <p:nvPr>
            <p:ph type="title"/>
          </p:nvPr>
        </p:nvSpPr>
        <p:spPr/>
        <p:txBody>
          <a:bodyPr/>
          <a:lstStyle/>
          <a:p>
            <a:r>
              <a:rPr lang="en-US" dirty="0"/>
              <a:t>(1)The Physical Level</a:t>
            </a:r>
          </a:p>
        </p:txBody>
      </p:sp>
      <p:pic>
        <p:nvPicPr>
          <p:cNvPr id="2050" name="Picture 2" descr="https://qph.ec.quoracdn.net/main-qimg-131b71dc728e27ca97862fd12aaf129a"/>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6784"/>
          <a:stretch/>
        </p:blipFill>
        <p:spPr bwMode="auto">
          <a:xfrm>
            <a:off x="3292467" y="2280832"/>
            <a:ext cx="2095792" cy="10183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94330" y="3789274"/>
            <a:ext cx="3635654" cy="830997"/>
          </a:xfrm>
          <a:prstGeom prst="rect">
            <a:avLst/>
          </a:prstGeom>
          <a:noFill/>
        </p:spPr>
        <p:txBody>
          <a:bodyPr wrap="square" rtlCol="0">
            <a:spAutoFit/>
          </a:bodyPr>
          <a:lstStyle/>
          <a:p>
            <a:r>
              <a:rPr lang="en-US" dirty="0"/>
              <a:t>it's an electronic switch, essentially</a:t>
            </a:r>
          </a:p>
        </p:txBody>
      </p:sp>
      <p:sp>
        <p:nvSpPr>
          <p:cNvPr id="2" name="Rectangle 1"/>
          <p:cNvSpPr/>
          <p:nvPr/>
        </p:nvSpPr>
        <p:spPr>
          <a:xfrm>
            <a:off x="3512424" y="1552706"/>
            <a:ext cx="1875835" cy="461665"/>
          </a:xfrm>
          <a:prstGeom prst="rect">
            <a:avLst/>
          </a:prstGeom>
        </p:spPr>
        <p:txBody>
          <a:bodyPr wrap="none">
            <a:spAutoFit/>
          </a:bodyPr>
          <a:lstStyle/>
          <a:p>
            <a:r>
              <a:rPr lang="en-US" b="1" dirty="0">
                <a:latin typeface="Verdana" pitchFamily="34" charset="0"/>
                <a:ea typeface="Verdana" pitchFamily="34" charset="0"/>
                <a:cs typeface="Verdana" pitchFamily="34" charset="0"/>
              </a:rPr>
              <a:t>transistor</a:t>
            </a:r>
            <a:endParaRPr lang="en-US" dirty="0"/>
          </a:p>
        </p:txBody>
      </p:sp>
    </p:spTree>
    <p:extLst>
      <p:ext uri="{BB962C8B-B14F-4D97-AF65-F5344CB8AC3E}">
        <p14:creationId xmlns:p14="http://schemas.microsoft.com/office/powerpoint/2010/main" val="121544955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354563" y="6494473"/>
            <a:ext cx="4992449" cy="309703"/>
          </a:xfrm>
        </p:spPr>
        <p:txBody>
          <a:bodyPr/>
          <a:lstStyle/>
          <a:p>
            <a:r>
              <a:rPr lang="en-GB" dirty="0" smtClean="0">
                <a:hlinkClick r:id="rId3"/>
              </a:rPr>
              <a:t>www.quora.com/How-is-source-code-translated-into-machine-language</a:t>
            </a:r>
            <a:endParaRPr lang="en-GB" dirty="0" smtClean="0"/>
          </a:p>
          <a:p>
            <a:r>
              <a:rPr lang="en-GB" dirty="0"/>
              <a:t>http://www.clker.com/cliparts/1/0/f/g/2/4/bulb-lamp-hi.png</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21</a:t>
            </a:fld>
            <a:endParaRPr lang="en-GB" dirty="0"/>
          </a:p>
        </p:txBody>
      </p:sp>
      <p:sp>
        <p:nvSpPr>
          <p:cNvPr id="5" name="Title 4"/>
          <p:cNvSpPr>
            <a:spLocks noGrp="1"/>
          </p:cNvSpPr>
          <p:nvPr>
            <p:ph type="title"/>
          </p:nvPr>
        </p:nvSpPr>
        <p:spPr/>
        <p:txBody>
          <a:bodyPr/>
          <a:lstStyle/>
          <a:p>
            <a:r>
              <a:rPr lang="en-US" dirty="0"/>
              <a:t>(1)Logical NOT</a:t>
            </a:r>
          </a:p>
        </p:txBody>
      </p:sp>
      <p:pic>
        <p:nvPicPr>
          <p:cNvPr id="1026" name="Picture 2" descr="Image result for battery"/>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846762" y="4920200"/>
            <a:ext cx="1907592" cy="95379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1026" idx="3"/>
          </p:cNvCxnSpPr>
          <p:nvPr/>
        </p:nvCxnSpPr>
        <p:spPr>
          <a:xfrm>
            <a:off x="5754354" y="5397098"/>
            <a:ext cx="682842" cy="8836"/>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a:stCxn id="1026" idx="1"/>
          </p:cNvCxnSpPr>
          <p:nvPr/>
        </p:nvCxnSpPr>
        <p:spPr>
          <a:xfrm flipH="1">
            <a:off x="3042944" y="5397098"/>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V="1">
            <a:off x="6437196" y="4621686"/>
            <a:ext cx="0" cy="775412"/>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V="1">
            <a:off x="6437196" y="4405943"/>
            <a:ext cx="140208" cy="224032"/>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6235812" y="4308749"/>
            <a:ext cx="341592" cy="97194"/>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6266400" y="3982303"/>
            <a:ext cx="341592" cy="97194"/>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V="1">
            <a:off x="6266400" y="4079497"/>
            <a:ext cx="341592" cy="22925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flipV="1">
            <a:off x="6266400" y="3753050"/>
            <a:ext cx="341592" cy="22925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6266400" y="3673289"/>
            <a:ext cx="341592" cy="97194"/>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6266400" y="3450930"/>
            <a:ext cx="170795" cy="23463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flipV="1">
            <a:off x="3042944" y="2796216"/>
            <a:ext cx="0" cy="2609718"/>
          </a:xfrm>
          <a:prstGeom prst="line">
            <a:avLst/>
          </a:prstGeom>
        </p:spPr>
        <p:style>
          <a:lnRef idx="3">
            <a:schemeClr val="dk1"/>
          </a:lnRef>
          <a:fillRef idx="0">
            <a:schemeClr val="dk1"/>
          </a:fillRef>
          <a:effectRef idx="2">
            <a:schemeClr val="dk1"/>
          </a:effectRef>
          <a:fontRef idx="minor">
            <a:schemeClr val="tx1"/>
          </a:fontRef>
        </p:style>
      </p:cxnSp>
      <p:pic>
        <p:nvPicPr>
          <p:cNvPr id="33" name="Picture 2" descr="https://qph.ec.quoracdn.net/main-qimg-131b71dc728e27ca97862fd12aaf129a"/>
          <p:cNvPicPr>
            <a:picLocks noChangeAspect="1" noChangeArrowheads="1"/>
          </p:cNvPicPr>
          <p:nvPr/>
        </p:nvPicPr>
        <p:blipFill rotWithShape="1">
          <a:blip r:embed="rId5">
            <a:extLst>
              <a:ext uri="{28A0092B-C50C-407E-A947-70E740481C1C}">
                <a14:useLocalDpi xmlns:a14="http://schemas.microsoft.com/office/drawing/2010/main" val="0"/>
              </a:ext>
            </a:extLst>
          </a:blip>
          <a:srcRect b="26784"/>
          <a:stretch/>
        </p:blipFill>
        <p:spPr bwMode="auto">
          <a:xfrm>
            <a:off x="3692174" y="2010059"/>
            <a:ext cx="2095792" cy="101832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H="1">
            <a:off x="3042944" y="2796216"/>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flipH="1">
            <a:off x="5633377" y="2808307"/>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flipV="1">
            <a:off x="6437195" y="2815798"/>
            <a:ext cx="0" cy="645735"/>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flipH="1">
            <a:off x="1936080" y="3982303"/>
            <a:ext cx="1106863" cy="0"/>
          </a:xfrm>
          <a:prstGeom prst="line">
            <a:avLst/>
          </a:prstGeom>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1887051" y="3539650"/>
            <a:ext cx="808235" cy="461665"/>
          </a:xfrm>
          <a:prstGeom prst="rect">
            <a:avLst/>
          </a:prstGeom>
          <a:noFill/>
        </p:spPr>
        <p:txBody>
          <a:bodyPr wrap="none" rtlCol="0">
            <a:spAutoFit/>
          </a:bodyPr>
          <a:lstStyle/>
          <a:p>
            <a:r>
              <a:rPr lang="en-US" dirty="0">
                <a:latin typeface="Agency FB" panose="020B0503020202020204" pitchFamily="34" charset="0"/>
              </a:rPr>
              <a:t>output</a:t>
            </a:r>
          </a:p>
        </p:txBody>
      </p:sp>
      <p:sp>
        <p:nvSpPr>
          <p:cNvPr id="44" name="TextBox 43"/>
          <p:cNvSpPr txBox="1"/>
          <p:nvPr/>
        </p:nvSpPr>
        <p:spPr>
          <a:xfrm>
            <a:off x="4406485" y="1548394"/>
            <a:ext cx="667170" cy="461665"/>
          </a:xfrm>
          <a:prstGeom prst="rect">
            <a:avLst/>
          </a:prstGeom>
          <a:noFill/>
        </p:spPr>
        <p:txBody>
          <a:bodyPr wrap="none" rtlCol="0">
            <a:spAutoFit/>
          </a:bodyPr>
          <a:lstStyle/>
          <a:p>
            <a:r>
              <a:rPr lang="en-US" dirty="0">
                <a:latin typeface="Agency FB" panose="020B0503020202020204" pitchFamily="34" charset="0"/>
              </a:rPr>
              <a:t>input</a:t>
            </a:r>
          </a:p>
        </p:txBody>
      </p:sp>
      <p:pic>
        <p:nvPicPr>
          <p:cNvPr id="2" name="Picture 2" descr="Image result for lamp pictures clip art"/>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32111" y="3013384"/>
            <a:ext cx="1452313" cy="160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56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600" dirty="0"/>
              <a:t>High voltage -&gt;  Number </a:t>
            </a:r>
            <a:r>
              <a:rPr lang="en-US" sz="3600" b="1" dirty="0" smtClean="0"/>
              <a:t>1</a:t>
            </a:r>
            <a:endParaRPr lang="en-US" sz="3600" b="1" dirty="0"/>
          </a:p>
          <a:p>
            <a:r>
              <a:rPr lang="en-US" sz="3600" dirty="0"/>
              <a:t>Low voltage -&gt; Number </a:t>
            </a:r>
            <a:r>
              <a:rPr lang="en-US" sz="3600" b="1" dirty="0" smtClean="0"/>
              <a:t>0</a:t>
            </a:r>
            <a:endParaRPr lang="en-US" sz="3600" b="1" dirty="0"/>
          </a:p>
        </p:txBody>
      </p:sp>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22</a:t>
            </a:fld>
            <a:endParaRPr lang="en-GB" dirty="0"/>
          </a:p>
        </p:txBody>
      </p:sp>
      <p:sp>
        <p:nvSpPr>
          <p:cNvPr id="5" name="Title 4"/>
          <p:cNvSpPr>
            <a:spLocks noGrp="1"/>
          </p:cNvSpPr>
          <p:nvPr>
            <p:ph type="title"/>
          </p:nvPr>
        </p:nvSpPr>
        <p:spPr/>
        <p:txBody>
          <a:bodyPr/>
          <a:lstStyle/>
          <a:p>
            <a:r>
              <a:rPr lang="en-US" dirty="0"/>
              <a:t>(1)Numbers</a:t>
            </a:r>
          </a:p>
        </p:txBody>
      </p:sp>
    </p:spTree>
    <p:extLst>
      <p:ext uri="{BB962C8B-B14F-4D97-AF65-F5344CB8AC3E}">
        <p14:creationId xmlns:p14="http://schemas.microsoft.com/office/powerpoint/2010/main" val="303463739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www.quora.com/How-is-source-code-translated-into-machine-language</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23</a:t>
            </a:fld>
            <a:endParaRPr lang="en-GB" dirty="0"/>
          </a:p>
        </p:txBody>
      </p:sp>
      <p:sp>
        <p:nvSpPr>
          <p:cNvPr id="5" name="Title 4"/>
          <p:cNvSpPr>
            <a:spLocks noGrp="1"/>
          </p:cNvSpPr>
          <p:nvPr>
            <p:ph type="title"/>
          </p:nvPr>
        </p:nvSpPr>
        <p:spPr/>
        <p:txBody>
          <a:bodyPr/>
          <a:lstStyle/>
          <a:p>
            <a:r>
              <a:rPr lang="en-US" dirty="0"/>
              <a:t>(1)Logical NOT</a:t>
            </a:r>
          </a:p>
        </p:txBody>
      </p:sp>
      <p:pic>
        <p:nvPicPr>
          <p:cNvPr id="1026" name="Picture 2" descr="Image result for battery"/>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846762" y="4920200"/>
            <a:ext cx="1907592" cy="95379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1026" idx="3"/>
          </p:cNvCxnSpPr>
          <p:nvPr/>
        </p:nvCxnSpPr>
        <p:spPr>
          <a:xfrm>
            <a:off x="5754354" y="5397098"/>
            <a:ext cx="682842" cy="8836"/>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a:stCxn id="1026" idx="1"/>
          </p:cNvCxnSpPr>
          <p:nvPr/>
        </p:nvCxnSpPr>
        <p:spPr>
          <a:xfrm flipH="1">
            <a:off x="3042944" y="5397098"/>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V="1">
            <a:off x="6437196" y="4621686"/>
            <a:ext cx="0" cy="775412"/>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V="1">
            <a:off x="6437196" y="4405943"/>
            <a:ext cx="140208" cy="224032"/>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6235812" y="4308749"/>
            <a:ext cx="341592" cy="97194"/>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6266400" y="3982303"/>
            <a:ext cx="341592" cy="97194"/>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V="1">
            <a:off x="6266400" y="4079497"/>
            <a:ext cx="341592" cy="22925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flipV="1">
            <a:off x="6266400" y="3753050"/>
            <a:ext cx="341592" cy="22925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6266400" y="3673289"/>
            <a:ext cx="341592" cy="97194"/>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6266400" y="3450930"/>
            <a:ext cx="170795" cy="23463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flipV="1">
            <a:off x="3042944" y="2796216"/>
            <a:ext cx="0" cy="2609718"/>
          </a:xfrm>
          <a:prstGeom prst="line">
            <a:avLst/>
          </a:prstGeom>
        </p:spPr>
        <p:style>
          <a:lnRef idx="3">
            <a:schemeClr val="dk1"/>
          </a:lnRef>
          <a:fillRef idx="0">
            <a:schemeClr val="dk1"/>
          </a:fillRef>
          <a:effectRef idx="2">
            <a:schemeClr val="dk1"/>
          </a:effectRef>
          <a:fontRef idx="minor">
            <a:schemeClr val="tx1"/>
          </a:fontRef>
        </p:style>
      </p:cxnSp>
      <p:pic>
        <p:nvPicPr>
          <p:cNvPr id="33"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3692174" y="2010059"/>
            <a:ext cx="2095792" cy="101832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H="1">
            <a:off x="3042944" y="2796216"/>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flipH="1">
            <a:off x="5633377" y="2808307"/>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flipV="1">
            <a:off x="6437195" y="2815798"/>
            <a:ext cx="0" cy="645735"/>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flipH="1">
            <a:off x="1936080" y="3982303"/>
            <a:ext cx="1106863" cy="0"/>
          </a:xfrm>
          <a:prstGeom prst="line">
            <a:avLst/>
          </a:prstGeom>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780785" y="3162537"/>
            <a:ext cx="2262158" cy="769441"/>
          </a:xfrm>
          <a:prstGeom prst="rect">
            <a:avLst/>
          </a:prstGeom>
          <a:noFill/>
        </p:spPr>
        <p:txBody>
          <a:bodyPr wrap="none" rtlCol="0">
            <a:spAutoFit/>
          </a:bodyPr>
          <a:lstStyle/>
          <a:p>
            <a:r>
              <a:rPr lang="en-US" sz="4400" dirty="0">
                <a:latin typeface="+mj-lt"/>
              </a:rPr>
              <a:t>output </a:t>
            </a:r>
            <a:r>
              <a:rPr lang="en-US" sz="4400" b="1" dirty="0">
                <a:latin typeface="+mj-lt"/>
              </a:rPr>
              <a:t>1</a:t>
            </a:r>
          </a:p>
        </p:txBody>
      </p:sp>
      <p:sp>
        <p:nvSpPr>
          <p:cNvPr id="44" name="TextBox 43"/>
          <p:cNvSpPr txBox="1"/>
          <p:nvPr/>
        </p:nvSpPr>
        <p:spPr>
          <a:xfrm>
            <a:off x="3846762" y="1221358"/>
            <a:ext cx="2056973" cy="769441"/>
          </a:xfrm>
          <a:prstGeom prst="rect">
            <a:avLst/>
          </a:prstGeom>
          <a:noFill/>
        </p:spPr>
        <p:txBody>
          <a:bodyPr wrap="none" rtlCol="0">
            <a:spAutoFit/>
          </a:bodyPr>
          <a:lstStyle/>
          <a:p>
            <a:r>
              <a:rPr lang="en-US" sz="4400" dirty="0">
                <a:latin typeface="+mj-lt"/>
              </a:rPr>
              <a:t>input </a:t>
            </a:r>
            <a:r>
              <a:rPr lang="en-US" sz="4400" b="1" dirty="0">
                <a:latin typeface="+mj-lt"/>
              </a:rPr>
              <a:t>0</a:t>
            </a:r>
          </a:p>
        </p:txBody>
      </p:sp>
    </p:spTree>
    <p:extLst>
      <p:ext uri="{BB962C8B-B14F-4D97-AF65-F5344CB8AC3E}">
        <p14:creationId xmlns:p14="http://schemas.microsoft.com/office/powerpoint/2010/main" val="388547003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www.quora.com/How-is-source-code-translated-into-machine-language</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24</a:t>
            </a:fld>
            <a:endParaRPr lang="en-GB" dirty="0"/>
          </a:p>
        </p:txBody>
      </p:sp>
      <p:sp>
        <p:nvSpPr>
          <p:cNvPr id="5" name="Title 4"/>
          <p:cNvSpPr>
            <a:spLocks noGrp="1"/>
          </p:cNvSpPr>
          <p:nvPr>
            <p:ph type="title"/>
          </p:nvPr>
        </p:nvSpPr>
        <p:spPr/>
        <p:txBody>
          <a:bodyPr/>
          <a:lstStyle/>
          <a:p>
            <a:r>
              <a:rPr lang="en-US" dirty="0"/>
              <a:t>(1)Logical NOT</a:t>
            </a:r>
          </a:p>
        </p:txBody>
      </p:sp>
      <p:pic>
        <p:nvPicPr>
          <p:cNvPr id="1026" name="Picture 2" descr="Image result for battery"/>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10493" y="4951070"/>
            <a:ext cx="1907592" cy="95379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1026" idx="3"/>
          </p:cNvCxnSpPr>
          <p:nvPr/>
        </p:nvCxnSpPr>
        <p:spPr>
          <a:xfrm>
            <a:off x="4518085" y="5427968"/>
            <a:ext cx="682842" cy="8836"/>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a:stCxn id="1026" idx="1"/>
          </p:cNvCxnSpPr>
          <p:nvPr/>
        </p:nvCxnSpPr>
        <p:spPr>
          <a:xfrm flipH="1">
            <a:off x="1806675" y="5427968"/>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V="1">
            <a:off x="5200927" y="4652556"/>
            <a:ext cx="0" cy="775412"/>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V="1">
            <a:off x="5200927" y="4436813"/>
            <a:ext cx="140208" cy="224032"/>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4999543" y="4339619"/>
            <a:ext cx="341592" cy="97194"/>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5030131" y="4013173"/>
            <a:ext cx="341592" cy="97194"/>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V="1">
            <a:off x="5030131" y="4110367"/>
            <a:ext cx="341592" cy="22925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flipV="1">
            <a:off x="5030131" y="3783920"/>
            <a:ext cx="341592" cy="22925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5030131" y="3704159"/>
            <a:ext cx="341592" cy="97194"/>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5030131" y="3481800"/>
            <a:ext cx="170795" cy="23463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flipV="1">
            <a:off x="1806675" y="2827086"/>
            <a:ext cx="0" cy="2609718"/>
          </a:xfrm>
          <a:prstGeom prst="line">
            <a:avLst/>
          </a:prstGeom>
        </p:spPr>
        <p:style>
          <a:lnRef idx="3">
            <a:schemeClr val="dk1"/>
          </a:lnRef>
          <a:fillRef idx="0">
            <a:schemeClr val="dk1"/>
          </a:fillRef>
          <a:effectRef idx="2">
            <a:schemeClr val="dk1"/>
          </a:effectRef>
          <a:fontRef idx="minor">
            <a:schemeClr val="tx1"/>
          </a:fontRef>
        </p:style>
      </p:cxnSp>
      <p:pic>
        <p:nvPicPr>
          <p:cNvPr id="33"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2455905" y="2040929"/>
            <a:ext cx="2095792" cy="101832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H="1">
            <a:off x="1806675" y="2827086"/>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flipH="1">
            <a:off x="4397108" y="2839177"/>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flipV="1">
            <a:off x="5200926" y="2846668"/>
            <a:ext cx="0" cy="645735"/>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flipH="1">
            <a:off x="699811" y="4013173"/>
            <a:ext cx="1106863" cy="0"/>
          </a:xfrm>
          <a:prstGeom prst="line">
            <a:avLst/>
          </a:prstGeom>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22529" y="3442549"/>
            <a:ext cx="1507144" cy="523220"/>
          </a:xfrm>
          <a:prstGeom prst="rect">
            <a:avLst/>
          </a:prstGeom>
          <a:noFill/>
        </p:spPr>
        <p:txBody>
          <a:bodyPr wrap="none" rtlCol="0">
            <a:spAutoFit/>
          </a:bodyPr>
          <a:lstStyle/>
          <a:p>
            <a:r>
              <a:rPr lang="en-US" sz="2800" dirty="0">
                <a:latin typeface="+mj-lt"/>
              </a:rPr>
              <a:t>output </a:t>
            </a:r>
            <a:r>
              <a:rPr lang="en-US" sz="2800" b="1" dirty="0">
                <a:latin typeface="+mj-lt"/>
              </a:rPr>
              <a:t>1</a:t>
            </a:r>
          </a:p>
        </p:txBody>
      </p:sp>
      <p:sp>
        <p:nvSpPr>
          <p:cNvPr id="44" name="TextBox 43"/>
          <p:cNvSpPr txBox="1"/>
          <p:nvPr/>
        </p:nvSpPr>
        <p:spPr>
          <a:xfrm>
            <a:off x="2815952" y="1585195"/>
            <a:ext cx="1375698" cy="523220"/>
          </a:xfrm>
          <a:prstGeom prst="rect">
            <a:avLst/>
          </a:prstGeom>
          <a:noFill/>
        </p:spPr>
        <p:txBody>
          <a:bodyPr wrap="none" rtlCol="0">
            <a:spAutoFit/>
          </a:bodyPr>
          <a:lstStyle/>
          <a:p>
            <a:r>
              <a:rPr lang="en-US" sz="2800" dirty="0">
                <a:latin typeface="+mj-lt"/>
              </a:rPr>
              <a:t>input </a:t>
            </a:r>
            <a:r>
              <a:rPr lang="en-US" sz="2800" b="1" dirty="0">
                <a:latin typeface="+mj-lt"/>
              </a:rPr>
              <a:t>0</a:t>
            </a:r>
          </a:p>
        </p:txBody>
      </p:sp>
      <p:graphicFrame>
        <p:nvGraphicFramePr>
          <p:cNvPr id="24" name="Table 23"/>
          <p:cNvGraphicFramePr>
            <a:graphicFrameLocks noGrp="1"/>
          </p:cNvGraphicFramePr>
          <p:nvPr>
            <p:extLst/>
          </p:nvPr>
        </p:nvGraphicFramePr>
        <p:xfrm>
          <a:off x="5850155" y="3249836"/>
          <a:ext cx="3161816" cy="1005840"/>
        </p:xfrm>
        <a:graphic>
          <a:graphicData uri="http://schemas.openxmlformats.org/drawingml/2006/table">
            <a:tbl>
              <a:tblPr firstRow="1" bandRow="1">
                <a:tableStyleId>{5C22544A-7EE6-4342-B048-85BDC9FD1C3A}</a:tableStyleId>
              </a:tblPr>
              <a:tblGrid>
                <a:gridCol w="1580908">
                  <a:extLst>
                    <a:ext uri="{9D8B030D-6E8A-4147-A177-3AD203B41FA5}">
                      <a16:colId xmlns:a16="http://schemas.microsoft.com/office/drawing/2014/main" val="3539287690"/>
                    </a:ext>
                  </a:extLst>
                </a:gridCol>
                <a:gridCol w="1580908">
                  <a:extLst>
                    <a:ext uri="{9D8B030D-6E8A-4147-A177-3AD203B41FA5}">
                      <a16:colId xmlns:a16="http://schemas.microsoft.com/office/drawing/2014/main" val="221668175"/>
                    </a:ext>
                  </a:extLst>
                </a:gridCol>
              </a:tblGrid>
              <a:tr h="257968">
                <a:tc>
                  <a:txBody>
                    <a:bodyPr/>
                    <a:lstStyle/>
                    <a:p>
                      <a:r>
                        <a:rPr lang="en-US" sz="1600" dirty="0"/>
                        <a:t>Input </a:t>
                      </a:r>
                    </a:p>
                  </a:txBody>
                  <a:tcPr/>
                </a:tc>
                <a:tc>
                  <a:txBody>
                    <a:bodyPr/>
                    <a:lstStyle/>
                    <a:p>
                      <a:r>
                        <a:rPr lang="en-US" sz="1600" dirty="0"/>
                        <a:t>Output</a:t>
                      </a:r>
                    </a:p>
                  </a:txBody>
                  <a:tcPr/>
                </a:tc>
                <a:extLst>
                  <a:ext uri="{0D108BD9-81ED-4DB2-BD59-A6C34878D82A}">
                    <a16:rowId xmlns:a16="http://schemas.microsoft.com/office/drawing/2014/main" val="1352352308"/>
                  </a:ext>
                </a:extLst>
              </a:tr>
              <a:tr h="257968">
                <a:tc>
                  <a:txBody>
                    <a:bodyPr/>
                    <a:lstStyle/>
                    <a:p>
                      <a:r>
                        <a:rPr lang="en-US" sz="1600" dirty="0"/>
                        <a:t>1</a:t>
                      </a:r>
                    </a:p>
                  </a:txBody>
                  <a:tcPr/>
                </a:tc>
                <a:tc>
                  <a:txBody>
                    <a:bodyPr/>
                    <a:lstStyle/>
                    <a:p>
                      <a:r>
                        <a:rPr lang="en-US" sz="1600" dirty="0"/>
                        <a:t>0</a:t>
                      </a:r>
                    </a:p>
                  </a:txBody>
                  <a:tcPr/>
                </a:tc>
                <a:extLst>
                  <a:ext uri="{0D108BD9-81ED-4DB2-BD59-A6C34878D82A}">
                    <a16:rowId xmlns:a16="http://schemas.microsoft.com/office/drawing/2014/main" val="3345755086"/>
                  </a:ext>
                </a:extLst>
              </a:tr>
              <a:tr h="257968">
                <a:tc>
                  <a:txBody>
                    <a:bodyPr/>
                    <a:lstStyle/>
                    <a:p>
                      <a:r>
                        <a:rPr lang="en-US" sz="1600" dirty="0"/>
                        <a:t>0</a:t>
                      </a:r>
                    </a:p>
                  </a:txBody>
                  <a:tcPr/>
                </a:tc>
                <a:tc>
                  <a:txBody>
                    <a:bodyPr/>
                    <a:lstStyle/>
                    <a:p>
                      <a:r>
                        <a:rPr lang="en-US" sz="1600" dirty="0"/>
                        <a:t>1</a:t>
                      </a:r>
                    </a:p>
                  </a:txBody>
                  <a:tcPr/>
                </a:tc>
                <a:extLst>
                  <a:ext uri="{0D108BD9-81ED-4DB2-BD59-A6C34878D82A}">
                    <a16:rowId xmlns:a16="http://schemas.microsoft.com/office/drawing/2014/main" val="1408267927"/>
                  </a:ext>
                </a:extLst>
              </a:tr>
            </a:tbl>
          </a:graphicData>
        </a:graphic>
      </p:graphicFrame>
    </p:spTree>
    <p:extLst>
      <p:ext uri="{BB962C8B-B14F-4D97-AF65-F5344CB8AC3E}">
        <p14:creationId xmlns:p14="http://schemas.microsoft.com/office/powerpoint/2010/main" val="81441509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www.quora.com/How-is-source-code-translated-into-machine-language</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25</a:t>
            </a:fld>
            <a:endParaRPr lang="en-GB" dirty="0"/>
          </a:p>
        </p:txBody>
      </p:sp>
      <p:sp>
        <p:nvSpPr>
          <p:cNvPr id="5" name="Title 4"/>
          <p:cNvSpPr>
            <a:spLocks noGrp="1"/>
          </p:cNvSpPr>
          <p:nvPr>
            <p:ph type="title"/>
          </p:nvPr>
        </p:nvSpPr>
        <p:spPr/>
        <p:txBody>
          <a:bodyPr/>
          <a:lstStyle/>
          <a:p>
            <a:r>
              <a:rPr lang="en-US" dirty="0"/>
              <a:t>(1)Logical AND</a:t>
            </a:r>
          </a:p>
        </p:txBody>
      </p:sp>
      <p:pic>
        <p:nvPicPr>
          <p:cNvPr id="1026" name="Picture 2" descr="Image result for battery"/>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486908" y="4789531"/>
            <a:ext cx="1907592" cy="95379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5394500" y="5256314"/>
            <a:ext cx="2776578" cy="1279"/>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flipH="1">
            <a:off x="908482" y="5266429"/>
            <a:ext cx="2578427"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H="1" flipV="1">
            <a:off x="8097247" y="3424354"/>
            <a:ext cx="73651" cy="184207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flipV="1">
            <a:off x="902413" y="3402104"/>
            <a:ext cx="6069" cy="1854210"/>
          </a:xfrm>
          <a:prstGeom prst="line">
            <a:avLst/>
          </a:prstGeom>
        </p:spPr>
        <p:style>
          <a:lnRef idx="3">
            <a:schemeClr val="dk1"/>
          </a:lnRef>
          <a:fillRef idx="0">
            <a:schemeClr val="dk1"/>
          </a:fillRef>
          <a:effectRef idx="2">
            <a:schemeClr val="dk1"/>
          </a:effectRef>
          <a:fontRef idx="minor">
            <a:schemeClr val="tx1"/>
          </a:fontRef>
        </p:style>
      </p:cxnSp>
      <p:pic>
        <p:nvPicPr>
          <p:cNvPr id="33"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4073011" y="2429856"/>
            <a:ext cx="1516370" cy="73678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H="1">
            <a:off x="3393139" y="3001925"/>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flipH="1" flipV="1">
            <a:off x="5445699" y="2995598"/>
            <a:ext cx="771061" cy="4375"/>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a:stCxn id="45" idx="2"/>
          </p:cNvCxnSpPr>
          <p:nvPr/>
        </p:nvCxnSpPr>
        <p:spPr>
          <a:xfrm flipV="1">
            <a:off x="7577502" y="3025200"/>
            <a:ext cx="0" cy="798309"/>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flipH="1">
            <a:off x="3686897" y="3835308"/>
            <a:ext cx="4734" cy="493901"/>
          </a:xfrm>
          <a:prstGeom prst="line">
            <a:avLst/>
          </a:prstGeom>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2287458" y="3896572"/>
            <a:ext cx="1148071" cy="646331"/>
          </a:xfrm>
          <a:prstGeom prst="rect">
            <a:avLst/>
          </a:prstGeom>
          <a:noFill/>
        </p:spPr>
        <p:txBody>
          <a:bodyPr wrap="none" rtlCol="0">
            <a:spAutoFit/>
          </a:bodyPr>
          <a:lstStyle/>
          <a:p>
            <a:r>
              <a:rPr lang="en-US" sz="3600" dirty="0">
                <a:latin typeface="Agency FB" panose="020B0503020202020204" pitchFamily="34" charset="0"/>
              </a:rPr>
              <a:t>Output</a:t>
            </a:r>
            <a:endParaRPr lang="en-US" sz="3600" b="1" dirty="0">
              <a:latin typeface="Agency FB" panose="020B0503020202020204" pitchFamily="34" charset="0"/>
            </a:endParaRPr>
          </a:p>
        </p:txBody>
      </p:sp>
      <p:sp>
        <p:nvSpPr>
          <p:cNvPr id="44" name="TextBox 43"/>
          <p:cNvSpPr txBox="1"/>
          <p:nvPr/>
        </p:nvSpPr>
        <p:spPr>
          <a:xfrm>
            <a:off x="2152332" y="1713652"/>
            <a:ext cx="1215397" cy="646331"/>
          </a:xfrm>
          <a:prstGeom prst="rect">
            <a:avLst/>
          </a:prstGeom>
          <a:noFill/>
        </p:spPr>
        <p:txBody>
          <a:bodyPr wrap="none" rtlCol="0">
            <a:spAutoFit/>
          </a:bodyPr>
          <a:lstStyle/>
          <a:p>
            <a:r>
              <a:rPr lang="en-US" sz="3600" dirty="0">
                <a:latin typeface="Agency FB" panose="020B0503020202020204" pitchFamily="34" charset="0"/>
              </a:rPr>
              <a:t>Input </a:t>
            </a:r>
            <a:r>
              <a:rPr lang="en-US" sz="3600" b="1" dirty="0">
                <a:latin typeface="Agency FB" panose="020B0503020202020204" pitchFamily="34" charset="0"/>
              </a:rPr>
              <a:t>A</a:t>
            </a:r>
          </a:p>
        </p:txBody>
      </p:sp>
      <p:pic>
        <p:nvPicPr>
          <p:cNvPr id="32"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1929262" y="2429856"/>
            <a:ext cx="1516370" cy="73678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4196957" y="1723556"/>
            <a:ext cx="1221809" cy="646331"/>
          </a:xfrm>
          <a:prstGeom prst="rect">
            <a:avLst/>
          </a:prstGeom>
          <a:noFill/>
        </p:spPr>
        <p:txBody>
          <a:bodyPr wrap="none" rtlCol="0">
            <a:spAutoFit/>
          </a:bodyPr>
          <a:lstStyle/>
          <a:p>
            <a:r>
              <a:rPr lang="en-US" sz="3600" dirty="0">
                <a:latin typeface="Agency FB" panose="020B0503020202020204" pitchFamily="34" charset="0"/>
              </a:rPr>
              <a:t>Input </a:t>
            </a:r>
            <a:r>
              <a:rPr lang="en-US" sz="3600" b="1" dirty="0">
                <a:latin typeface="Agency FB" panose="020B0503020202020204" pitchFamily="34" charset="0"/>
              </a:rPr>
              <a:t>B</a:t>
            </a:r>
          </a:p>
        </p:txBody>
      </p:sp>
      <p:pic>
        <p:nvPicPr>
          <p:cNvPr id="40"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5001991" y="3307159"/>
            <a:ext cx="1516370" cy="736788"/>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flipH="1" flipV="1">
            <a:off x="1354558" y="3807239"/>
            <a:ext cx="3647434" cy="1213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flipV="1">
            <a:off x="5760175" y="2999973"/>
            <a:ext cx="1" cy="341143"/>
          </a:xfrm>
          <a:prstGeom prst="line">
            <a:avLst/>
          </a:prstGeom>
        </p:spPr>
        <p:style>
          <a:lnRef idx="3">
            <a:schemeClr val="dk1"/>
          </a:lnRef>
          <a:fillRef idx="0">
            <a:schemeClr val="dk1"/>
          </a:fillRef>
          <a:effectRef idx="2">
            <a:schemeClr val="dk1"/>
          </a:effectRef>
          <a:fontRef idx="minor">
            <a:schemeClr val="tx1"/>
          </a:fontRef>
        </p:style>
      </p:cxn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569374" y="2465289"/>
            <a:ext cx="355390" cy="1060617"/>
          </a:xfrm>
          <a:prstGeom prst="rect">
            <a:avLst/>
          </a:prstGeom>
        </p:spPr>
      </p:pic>
      <p:cxnSp>
        <p:nvCxnSpPr>
          <p:cNvPr id="71" name="Straight Connector 70"/>
          <p:cNvCxnSpPr/>
          <p:nvPr/>
        </p:nvCxnSpPr>
        <p:spPr>
          <a:xfrm flipV="1">
            <a:off x="1354558" y="2960728"/>
            <a:ext cx="1" cy="882752"/>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H="1">
            <a:off x="917497" y="3375736"/>
            <a:ext cx="437061" cy="21510"/>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H="1">
            <a:off x="1354558" y="2922095"/>
            <a:ext cx="574704" cy="22140"/>
          </a:xfrm>
          <a:prstGeom prst="line">
            <a:avLst/>
          </a:prstGeom>
        </p:spPr>
        <p:style>
          <a:lnRef idx="3">
            <a:schemeClr val="dk1"/>
          </a:lnRef>
          <a:fillRef idx="0">
            <a:schemeClr val="dk1"/>
          </a:fillRef>
          <a:effectRef idx="2">
            <a:schemeClr val="dk1"/>
          </a:effectRef>
          <a:fontRef idx="minor">
            <a:schemeClr val="tx1"/>
          </a:fontRef>
        </p:style>
      </p:cxnSp>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869498" y="3293200"/>
            <a:ext cx="355390" cy="1060617"/>
          </a:xfrm>
          <a:prstGeom prst="rect">
            <a:avLst/>
          </a:prstGeom>
        </p:spPr>
      </p:pic>
      <p:cxnSp>
        <p:nvCxnSpPr>
          <p:cNvPr id="46" name="Straight Connector 45"/>
          <p:cNvCxnSpPr/>
          <p:nvPr/>
        </p:nvCxnSpPr>
        <p:spPr>
          <a:xfrm flipH="1" flipV="1">
            <a:off x="7277379" y="2988079"/>
            <a:ext cx="300123" cy="7518"/>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flipH="1" flipV="1">
            <a:off x="7577504" y="3388166"/>
            <a:ext cx="519743" cy="908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1358908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www.quora.com/How-is-source-code-translated-into-machine-language</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26</a:t>
            </a:fld>
            <a:endParaRPr lang="en-GB" dirty="0"/>
          </a:p>
        </p:txBody>
      </p:sp>
      <p:sp>
        <p:nvSpPr>
          <p:cNvPr id="5" name="Title 4"/>
          <p:cNvSpPr>
            <a:spLocks noGrp="1"/>
          </p:cNvSpPr>
          <p:nvPr>
            <p:ph type="title"/>
          </p:nvPr>
        </p:nvSpPr>
        <p:spPr/>
        <p:txBody>
          <a:bodyPr/>
          <a:lstStyle/>
          <a:p>
            <a:r>
              <a:rPr lang="en-US" dirty="0"/>
              <a:t>(1)Logical AND</a:t>
            </a:r>
          </a:p>
        </p:txBody>
      </p:sp>
      <p:pic>
        <p:nvPicPr>
          <p:cNvPr id="1026" name="Picture 2" descr="Image result for battery"/>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486908" y="4789531"/>
            <a:ext cx="1907592" cy="95379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5394500" y="5256314"/>
            <a:ext cx="2776578" cy="1279"/>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flipH="1">
            <a:off x="908482" y="5266429"/>
            <a:ext cx="2578427"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H="1" flipV="1">
            <a:off x="8097247" y="3424354"/>
            <a:ext cx="73651" cy="184207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flipV="1">
            <a:off x="902413" y="3402104"/>
            <a:ext cx="6069" cy="1854210"/>
          </a:xfrm>
          <a:prstGeom prst="line">
            <a:avLst/>
          </a:prstGeom>
        </p:spPr>
        <p:style>
          <a:lnRef idx="3">
            <a:schemeClr val="dk1"/>
          </a:lnRef>
          <a:fillRef idx="0">
            <a:schemeClr val="dk1"/>
          </a:fillRef>
          <a:effectRef idx="2">
            <a:schemeClr val="dk1"/>
          </a:effectRef>
          <a:fontRef idx="minor">
            <a:schemeClr val="tx1"/>
          </a:fontRef>
        </p:style>
      </p:cxnSp>
      <p:pic>
        <p:nvPicPr>
          <p:cNvPr id="33"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4073011" y="2429856"/>
            <a:ext cx="1516370" cy="73678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H="1">
            <a:off x="3393139" y="3001925"/>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flipH="1" flipV="1">
            <a:off x="5445699" y="2995598"/>
            <a:ext cx="771061" cy="4375"/>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a:stCxn id="45" idx="2"/>
          </p:cNvCxnSpPr>
          <p:nvPr/>
        </p:nvCxnSpPr>
        <p:spPr>
          <a:xfrm flipV="1">
            <a:off x="7577502" y="3025200"/>
            <a:ext cx="0" cy="798309"/>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flipH="1">
            <a:off x="3686897" y="3835308"/>
            <a:ext cx="4734" cy="493901"/>
          </a:xfrm>
          <a:prstGeom prst="line">
            <a:avLst/>
          </a:prstGeom>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2287458" y="3896572"/>
            <a:ext cx="1351652" cy="646331"/>
          </a:xfrm>
          <a:prstGeom prst="rect">
            <a:avLst/>
          </a:prstGeom>
          <a:noFill/>
        </p:spPr>
        <p:txBody>
          <a:bodyPr wrap="none" rtlCol="0">
            <a:spAutoFit/>
          </a:bodyPr>
          <a:lstStyle/>
          <a:p>
            <a:r>
              <a:rPr lang="en-US" sz="3600" dirty="0">
                <a:latin typeface="Agency FB" panose="020B0503020202020204" pitchFamily="34" charset="0"/>
              </a:rPr>
              <a:t>Output</a:t>
            </a:r>
            <a:r>
              <a:rPr lang="en-US" sz="3600" b="1" dirty="0">
                <a:latin typeface="Agency FB" panose="020B0503020202020204" pitchFamily="34" charset="0"/>
              </a:rPr>
              <a:t> 1</a:t>
            </a:r>
          </a:p>
        </p:txBody>
      </p:sp>
      <p:sp>
        <p:nvSpPr>
          <p:cNvPr id="44" name="TextBox 43"/>
          <p:cNvSpPr txBox="1"/>
          <p:nvPr/>
        </p:nvSpPr>
        <p:spPr>
          <a:xfrm>
            <a:off x="2152332" y="1713652"/>
            <a:ext cx="1116011" cy="646331"/>
          </a:xfrm>
          <a:prstGeom prst="rect">
            <a:avLst/>
          </a:prstGeom>
          <a:noFill/>
        </p:spPr>
        <p:txBody>
          <a:bodyPr wrap="none" rtlCol="0">
            <a:spAutoFit/>
          </a:bodyPr>
          <a:lstStyle/>
          <a:p>
            <a:r>
              <a:rPr lang="en-US" sz="3600" dirty="0">
                <a:latin typeface="Agency FB" panose="020B0503020202020204" pitchFamily="34" charset="0"/>
              </a:rPr>
              <a:t>Input </a:t>
            </a:r>
            <a:r>
              <a:rPr lang="en-US" sz="3600" b="1" dirty="0">
                <a:latin typeface="Agency FB" panose="020B0503020202020204" pitchFamily="34" charset="0"/>
              </a:rPr>
              <a:t>1</a:t>
            </a:r>
          </a:p>
        </p:txBody>
      </p:sp>
      <p:pic>
        <p:nvPicPr>
          <p:cNvPr id="32"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1929262" y="2429856"/>
            <a:ext cx="1516370" cy="73678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4196957" y="1723556"/>
            <a:ext cx="1116011" cy="646331"/>
          </a:xfrm>
          <a:prstGeom prst="rect">
            <a:avLst/>
          </a:prstGeom>
          <a:noFill/>
        </p:spPr>
        <p:txBody>
          <a:bodyPr wrap="none" rtlCol="0">
            <a:spAutoFit/>
          </a:bodyPr>
          <a:lstStyle/>
          <a:p>
            <a:r>
              <a:rPr lang="en-US" sz="3600" dirty="0">
                <a:latin typeface="Agency FB" panose="020B0503020202020204" pitchFamily="34" charset="0"/>
              </a:rPr>
              <a:t>Input </a:t>
            </a:r>
            <a:r>
              <a:rPr lang="en-US" sz="3600" b="1" dirty="0">
                <a:latin typeface="Agency FB" panose="020B0503020202020204" pitchFamily="34" charset="0"/>
              </a:rPr>
              <a:t>1</a:t>
            </a:r>
          </a:p>
        </p:txBody>
      </p:sp>
      <p:pic>
        <p:nvPicPr>
          <p:cNvPr id="40"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5001991" y="3307159"/>
            <a:ext cx="1516370" cy="736788"/>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flipH="1" flipV="1">
            <a:off x="1354558" y="3807239"/>
            <a:ext cx="3647434" cy="1213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flipV="1">
            <a:off x="5760175" y="2999973"/>
            <a:ext cx="1" cy="341143"/>
          </a:xfrm>
          <a:prstGeom prst="line">
            <a:avLst/>
          </a:prstGeom>
        </p:spPr>
        <p:style>
          <a:lnRef idx="3">
            <a:schemeClr val="dk1"/>
          </a:lnRef>
          <a:fillRef idx="0">
            <a:schemeClr val="dk1"/>
          </a:fillRef>
          <a:effectRef idx="2">
            <a:schemeClr val="dk1"/>
          </a:effectRef>
          <a:fontRef idx="minor">
            <a:schemeClr val="tx1"/>
          </a:fontRef>
        </p:style>
      </p:cxn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569374" y="2465289"/>
            <a:ext cx="355390" cy="1060617"/>
          </a:xfrm>
          <a:prstGeom prst="rect">
            <a:avLst/>
          </a:prstGeom>
        </p:spPr>
      </p:pic>
      <p:cxnSp>
        <p:nvCxnSpPr>
          <p:cNvPr id="71" name="Straight Connector 70"/>
          <p:cNvCxnSpPr/>
          <p:nvPr/>
        </p:nvCxnSpPr>
        <p:spPr>
          <a:xfrm flipV="1">
            <a:off x="1354558" y="2960728"/>
            <a:ext cx="1" cy="882752"/>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H="1">
            <a:off x="917497" y="3375736"/>
            <a:ext cx="437061" cy="21510"/>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H="1">
            <a:off x="1354558" y="2922095"/>
            <a:ext cx="574704" cy="22140"/>
          </a:xfrm>
          <a:prstGeom prst="line">
            <a:avLst/>
          </a:prstGeom>
        </p:spPr>
        <p:style>
          <a:lnRef idx="3">
            <a:schemeClr val="dk1"/>
          </a:lnRef>
          <a:fillRef idx="0">
            <a:schemeClr val="dk1"/>
          </a:fillRef>
          <a:effectRef idx="2">
            <a:schemeClr val="dk1"/>
          </a:effectRef>
          <a:fontRef idx="minor">
            <a:schemeClr val="tx1"/>
          </a:fontRef>
        </p:style>
      </p:cxnSp>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869498" y="3293200"/>
            <a:ext cx="355390" cy="1060617"/>
          </a:xfrm>
          <a:prstGeom prst="rect">
            <a:avLst/>
          </a:prstGeom>
        </p:spPr>
      </p:pic>
      <p:cxnSp>
        <p:nvCxnSpPr>
          <p:cNvPr id="46" name="Straight Connector 45"/>
          <p:cNvCxnSpPr/>
          <p:nvPr/>
        </p:nvCxnSpPr>
        <p:spPr>
          <a:xfrm flipH="1" flipV="1">
            <a:off x="7277379" y="2988079"/>
            <a:ext cx="300123" cy="7518"/>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flipH="1" flipV="1">
            <a:off x="7577504" y="3388166"/>
            <a:ext cx="519743" cy="908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58215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www.quora.com/How-is-source-code-translated-into-machine-language</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27</a:t>
            </a:fld>
            <a:endParaRPr lang="en-GB" dirty="0"/>
          </a:p>
        </p:txBody>
      </p:sp>
      <p:sp>
        <p:nvSpPr>
          <p:cNvPr id="5" name="Title 4"/>
          <p:cNvSpPr>
            <a:spLocks noGrp="1"/>
          </p:cNvSpPr>
          <p:nvPr>
            <p:ph type="title"/>
          </p:nvPr>
        </p:nvSpPr>
        <p:spPr/>
        <p:txBody>
          <a:bodyPr/>
          <a:lstStyle/>
          <a:p>
            <a:r>
              <a:rPr lang="en-US" dirty="0"/>
              <a:t>(1)Logical AND</a:t>
            </a:r>
          </a:p>
        </p:txBody>
      </p:sp>
      <p:pic>
        <p:nvPicPr>
          <p:cNvPr id="1026" name="Picture 2" descr="Image result for battery"/>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486908" y="4789531"/>
            <a:ext cx="1907592" cy="95379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5394500" y="5256314"/>
            <a:ext cx="2776578" cy="1279"/>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flipH="1">
            <a:off x="908482" y="5266429"/>
            <a:ext cx="2578427"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H="1" flipV="1">
            <a:off x="8097247" y="3424354"/>
            <a:ext cx="73651" cy="184207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flipV="1">
            <a:off x="902413" y="3402104"/>
            <a:ext cx="6069" cy="1854210"/>
          </a:xfrm>
          <a:prstGeom prst="line">
            <a:avLst/>
          </a:prstGeom>
        </p:spPr>
        <p:style>
          <a:lnRef idx="3">
            <a:schemeClr val="dk1"/>
          </a:lnRef>
          <a:fillRef idx="0">
            <a:schemeClr val="dk1"/>
          </a:fillRef>
          <a:effectRef idx="2">
            <a:schemeClr val="dk1"/>
          </a:effectRef>
          <a:fontRef idx="minor">
            <a:schemeClr val="tx1"/>
          </a:fontRef>
        </p:style>
      </p:cxnSp>
      <p:pic>
        <p:nvPicPr>
          <p:cNvPr id="33"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4073011" y="2429856"/>
            <a:ext cx="1516370" cy="73678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H="1">
            <a:off x="3393139" y="3001925"/>
            <a:ext cx="803818" cy="8836"/>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flipH="1" flipV="1">
            <a:off x="5445699" y="2995598"/>
            <a:ext cx="771061" cy="4375"/>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a:stCxn id="45" idx="2"/>
          </p:cNvCxnSpPr>
          <p:nvPr/>
        </p:nvCxnSpPr>
        <p:spPr>
          <a:xfrm flipV="1">
            <a:off x="7577502" y="3025200"/>
            <a:ext cx="0" cy="798309"/>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flipH="1">
            <a:off x="3686897" y="3835308"/>
            <a:ext cx="4734" cy="493901"/>
          </a:xfrm>
          <a:prstGeom prst="line">
            <a:avLst/>
          </a:prstGeom>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2287458" y="3896572"/>
            <a:ext cx="1457450" cy="646331"/>
          </a:xfrm>
          <a:prstGeom prst="rect">
            <a:avLst/>
          </a:prstGeom>
          <a:noFill/>
        </p:spPr>
        <p:txBody>
          <a:bodyPr wrap="none" rtlCol="0">
            <a:spAutoFit/>
          </a:bodyPr>
          <a:lstStyle/>
          <a:p>
            <a:r>
              <a:rPr lang="en-US" sz="3600" dirty="0">
                <a:latin typeface="Agency FB" panose="020B0503020202020204" pitchFamily="34" charset="0"/>
              </a:rPr>
              <a:t>Output</a:t>
            </a:r>
            <a:r>
              <a:rPr lang="en-US" sz="3600" b="1" dirty="0">
                <a:latin typeface="Agency FB" panose="020B0503020202020204" pitchFamily="34" charset="0"/>
              </a:rPr>
              <a:t> 0</a:t>
            </a:r>
          </a:p>
        </p:txBody>
      </p:sp>
      <p:sp>
        <p:nvSpPr>
          <p:cNvPr id="44" name="TextBox 43"/>
          <p:cNvSpPr txBox="1"/>
          <p:nvPr/>
        </p:nvSpPr>
        <p:spPr>
          <a:xfrm>
            <a:off x="2152332" y="1713652"/>
            <a:ext cx="1221809" cy="646331"/>
          </a:xfrm>
          <a:prstGeom prst="rect">
            <a:avLst/>
          </a:prstGeom>
          <a:noFill/>
        </p:spPr>
        <p:txBody>
          <a:bodyPr wrap="none" rtlCol="0">
            <a:spAutoFit/>
          </a:bodyPr>
          <a:lstStyle/>
          <a:p>
            <a:r>
              <a:rPr lang="en-US" sz="3600" dirty="0">
                <a:latin typeface="Agency FB" panose="020B0503020202020204" pitchFamily="34" charset="0"/>
              </a:rPr>
              <a:t>Input </a:t>
            </a:r>
            <a:r>
              <a:rPr lang="en-US" sz="3600" b="1" dirty="0">
                <a:latin typeface="Agency FB" panose="020B0503020202020204" pitchFamily="34" charset="0"/>
              </a:rPr>
              <a:t>0</a:t>
            </a:r>
          </a:p>
        </p:txBody>
      </p:sp>
      <p:pic>
        <p:nvPicPr>
          <p:cNvPr id="32"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1929262" y="2429856"/>
            <a:ext cx="1516370" cy="73678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4196957" y="1723556"/>
            <a:ext cx="1116011" cy="646331"/>
          </a:xfrm>
          <a:prstGeom prst="rect">
            <a:avLst/>
          </a:prstGeom>
          <a:noFill/>
        </p:spPr>
        <p:txBody>
          <a:bodyPr wrap="none" rtlCol="0">
            <a:spAutoFit/>
          </a:bodyPr>
          <a:lstStyle/>
          <a:p>
            <a:r>
              <a:rPr lang="en-US" sz="3600" dirty="0">
                <a:latin typeface="Agency FB" panose="020B0503020202020204" pitchFamily="34" charset="0"/>
              </a:rPr>
              <a:t>Input </a:t>
            </a:r>
            <a:r>
              <a:rPr lang="en-US" sz="3600" b="1" dirty="0">
                <a:latin typeface="Agency FB" panose="020B0503020202020204" pitchFamily="34" charset="0"/>
              </a:rPr>
              <a:t>1</a:t>
            </a:r>
          </a:p>
        </p:txBody>
      </p:sp>
      <p:pic>
        <p:nvPicPr>
          <p:cNvPr id="40" name="Picture 2" descr="https://qph.ec.quoracdn.net/main-qimg-131b71dc728e27ca97862fd12aaf129a"/>
          <p:cNvPicPr>
            <a:picLocks noChangeAspect="1" noChangeArrowheads="1"/>
          </p:cNvPicPr>
          <p:nvPr/>
        </p:nvPicPr>
        <p:blipFill rotWithShape="1">
          <a:blip r:embed="rId4">
            <a:extLst>
              <a:ext uri="{28A0092B-C50C-407E-A947-70E740481C1C}">
                <a14:useLocalDpi xmlns:a14="http://schemas.microsoft.com/office/drawing/2010/main" val="0"/>
              </a:ext>
            </a:extLst>
          </a:blip>
          <a:srcRect b="26784"/>
          <a:stretch/>
        </p:blipFill>
        <p:spPr bwMode="auto">
          <a:xfrm>
            <a:off x="5001991" y="3307159"/>
            <a:ext cx="1516370" cy="736788"/>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flipH="1" flipV="1">
            <a:off x="1354558" y="3807239"/>
            <a:ext cx="3647434" cy="1213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flipV="1">
            <a:off x="5760175" y="2999973"/>
            <a:ext cx="1" cy="341143"/>
          </a:xfrm>
          <a:prstGeom prst="line">
            <a:avLst/>
          </a:prstGeom>
        </p:spPr>
        <p:style>
          <a:lnRef idx="3">
            <a:schemeClr val="dk1"/>
          </a:lnRef>
          <a:fillRef idx="0">
            <a:schemeClr val="dk1"/>
          </a:fillRef>
          <a:effectRef idx="2">
            <a:schemeClr val="dk1"/>
          </a:effectRef>
          <a:fontRef idx="minor">
            <a:schemeClr val="tx1"/>
          </a:fontRef>
        </p:style>
      </p:cxn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569374" y="2465289"/>
            <a:ext cx="355390" cy="1060617"/>
          </a:xfrm>
          <a:prstGeom prst="rect">
            <a:avLst/>
          </a:prstGeom>
        </p:spPr>
      </p:pic>
      <p:cxnSp>
        <p:nvCxnSpPr>
          <p:cNvPr id="71" name="Straight Connector 70"/>
          <p:cNvCxnSpPr/>
          <p:nvPr/>
        </p:nvCxnSpPr>
        <p:spPr>
          <a:xfrm flipV="1">
            <a:off x="1354558" y="2960728"/>
            <a:ext cx="1" cy="882752"/>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H="1">
            <a:off x="917497" y="3375736"/>
            <a:ext cx="437061" cy="21510"/>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H="1">
            <a:off x="1354558" y="2922095"/>
            <a:ext cx="574704" cy="22140"/>
          </a:xfrm>
          <a:prstGeom prst="line">
            <a:avLst/>
          </a:prstGeom>
        </p:spPr>
        <p:style>
          <a:lnRef idx="3">
            <a:schemeClr val="dk1"/>
          </a:lnRef>
          <a:fillRef idx="0">
            <a:schemeClr val="dk1"/>
          </a:fillRef>
          <a:effectRef idx="2">
            <a:schemeClr val="dk1"/>
          </a:effectRef>
          <a:fontRef idx="minor">
            <a:schemeClr val="tx1"/>
          </a:fontRef>
        </p:style>
      </p:cxnSp>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869498" y="3293200"/>
            <a:ext cx="355390" cy="1060617"/>
          </a:xfrm>
          <a:prstGeom prst="rect">
            <a:avLst/>
          </a:prstGeom>
        </p:spPr>
      </p:pic>
      <p:cxnSp>
        <p:nvCxnSpPr>
          <p:cNvPr id="46" name="Straight Connector 45"/>
          <p:cNvCxnSpPr/>
          <p:nvPr/>
        </p:nvCxnSpPr>
        <p:spPr>
          <a:xfrm flipH="1" flipV="1">
            <a:off x="7277379" y="2988079"/>
            <a:ext cx="300123" cy="7518"/>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flipH="1" flipV="1">
            <a:off x="7577504" y="3388166"/>
            <a:ext cx="519743" cy="908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2394872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www.quora.com/How-is-source-code-translated-into-machine-language</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28</a:t>
            </a:fld>
            <a:endParaRPr lang="en-GB" dirty="0"/>
          </a:p>
        </p:txBody>
      </p:sp>
      <p:sp>
        <p:nvSpPr>
          <p:cNvPr id="5" name="Title 4"/>
          <p:cNvSpPr>
            <a:spLocks noGrp="1"/>
          </p:cNvSpPr>
          <p:nvPr>
            <p:ph type="title"/>
          </p:nvPr>
        </p:nvSpPr>
        <p:spPr/>
        <p:txBody>
          <a:bodyPr/>
          <a:lstStyle/>
          <a:p>
            <a:r>
              <a:rPr lang="en-US" dirty="0"/>
              <a:t>(1)Logical AND</a:t>
            </a:r>
          </a:p>
        </p:txBody>
      </p:sp>
      <p:graphicFrame>
        <p:nvGraphicFramePr>
          <p:cNvPr id="29" name="Table 28"/>
          <p:cNvGraphicFramePr>
            <a:graphicFrameLocks noGrp="1"/>
          </p:cNvGraphicFramePr>
          <p:nvPr>
            <p:extLst/>
          </p:nvPr>
        </p:nvGraphicFramePr>
        <p:xfrm>
          <a:off x="3056877" y="2738402"/>
          <a:ext cx="3161814" cy="1676400"/>
        </p:xfrm>
        <a:graphic>
          <a:graphicData uri="http://schemas.openxmlformats.org/drawingml/2006/table">
            <a:tbl>
              <a:tblPr firstRow="1" bandRow="1">
                <a:tableStyleId>{5C22544A-7EE6-4342-B048-85BDC9FD1C3A}</a:tableStyleId>
              </a:tblPr>
              <a:tblGrid>
                <a:gridCol w="1053938">
                  <a:extLst>
                    <a:ext uri="{9D8B030D-6E8A-4147-A177-3AD203B41FA5}">
                      <a16:colId xmlns:a16="http://schemas.microsoft.com/office/drawing/2014/main" val="3539287690"/>
                    </a:ext>
                  </a:extLst>
                </a:gridCol>
                <a:gridCol w="1053938">
                  <a:extLst>
                    <a:ext uri="{9D8B030D-6E8A-4147-A177-3AD203B41FA5}">
                      <a16:colId xmlns:a16="http://schemas.microsoft.com/office/drawing/2014/main" val="2439330974"/>
                    </a:ext>
                  </a:extLst>
                </a:gridCol>
                <a:gridCol w="1053938">
                  <a:extLst>
                    <a:ext uri="{9D8B030D-6E8A-4147-A177-3AD203B41FA5}">
                      <a16:colId xmlns:a16="http://schemas.microsoft.com/office/drawing/2014/main" val="221668175"/>
                    </a:ext>
                  </a:extLst>
                </a:gridCol>
              </a:tblGrid>
              <a:tr h="257968">
                <a:tc>
                  <a:txBody>
                    <a:bodyPr/>
                    <a:lstStyle/>
                    <a:p>
                      <a:r>
                        <a:rPr lang="en-US" sz="1600" dirty="0"/>
                        <a:t>Input A</a:t>
                      </a:r>
                    </a:p>
                  </a:txBody>
                  <a:tcPr/>
                </a:tc>
                <a:tc>
                  <a:txBody>
                    <a:bodyPr/>
                    <a:lstStyle/>
                    <a:p>
                      <a:r>
                        <a:rPr lang="en-US" sz="1600" dirty="0"/>
                        <a:t>Input B</a:t>
                      </a:r>
                    </a:p>
                  </a:txBody>
                  <a:tcPr/>
                </a:tc>
                <a:tc>
                  <a:txBody>
                    <a:bodyPr/>
                    <a:lstStyle/>
                    <a:p>
                      <a:r>
                        <a:rPr lang="en-US" sz="1600" dirty="0"/>
                        <a:t>Output</a:t>
                      </a:r>
                    </a:p>
                  </a:txBody>
                  <a:tcPr/>
                </a:tc>
                <a:extLst>
                  <a:ext uri="{0D108BD9-81ED-4DB2-BD59-A6C34878D82A}">
                    <a16:rowId xmlns:a16="http://schemas.microsoft.com/office/drawing/2014/main" val="1352352308"/>
                  </a:ext>
                </a:extLst>
              </a:tr>
              <a:tr h="257968">
                <a:tc>
                  <a:txBody>
                    <a:bodyPr/>
                    <a:lstStyle/>
                    <a:p>
                      <a:r>
                        <a:rPr lang="en-US" sz="1600" dirty="0"/>
                        <a:t>1</a:t>
                      </a:r>
                    </a:p>
                  </a:txBody>
                  <a:tcPr/>
                </a:tc>
                <a:tc>
                  <a:txBody>
                    <a:bodyPr/>
                    <a:lstStyle/>
                    <a:p>
                      <a:r>
                        <a:rPr lang="en-US" sz="1600" dirty="0"/>
                        <a:t>1</a:t>
                      </a:r>
                    </a:p>
                  </a:txBody>
                  <a:tcPr/>
                </a:tc>
                <a:tc>
                  <a:txBody>
                    <a:bodyPr/>
                    <a:lstStyle/>
                    <a:p>
                      <a:r>
                        <a:rPr lang="en-US" sz="1600" dirty="0"/>
                        <a:t>1</a:t>
                      </a:r>
                    </a:p>
                  </a:txBody>
                  <a:tcPr/>
                </a:tc>
                <a:extLst>
                  <a:ext uri="{0D108BD9-81ED-4DB2-BD59-A6C34878D82A}">
                    <a16:rowId xmlns:a16="http://schemas.microsoft.com/office/drawing/2014/main" val="3345755086"/>
                  </a:ext>
                </a:extLst>
              </a:tr>
              <a:tr h="257968">
                <a:tc>
                  <a:txBody>
                    <a:bodyPr/>
                    <a:lstStyle/>
                    <a:p>
                      <a:r>
                        <a:rPr lang="en-US" sz="1600" dirty="0"/>
                        <a:t>1</a:t>
                      </a:r>
                    </a:p>
                  </a:txBody>
                  <a:tcPr/>
                </a:tc>
                <a:tc>
                  <a:txBody>
                    <a:bodyPr/>
                    <a:lstStyle/>
                    <a:p>
                      <a:r>
                        <a:rPr lang="en-US" sz="1600" dirty="0"/>
                        <a:t>0</a:t>
                      </a:r>
                    </a:p>
                  </a:txBody>
                  <a:tcPr/>
                </a:tc>
                <a:tc>
                  <a:txBody>
                    <a:bodyPr/>
                    <a:lstStyle/>
                    <a:p>
                      <a:r>
                        <a:rPr lang="en-US" sz="1600" dirty="0"/>
                        <a:t>0</a:t>
                      </a:r>
                    </a:p>
                  </a:txBody>
                  <a:tcPr/>
                </a:tc>
                <a:extLst>
                  <a:ext uri="{0D108BD9-81ED-4DB2-BD59-A6C34878D82A}">
                    <a16:rowId xmlns:a16="http://schemas.microsoft.com/office/drawing/2014/main" val="1408267927"/>
                  </a:ext>
                </a:extLst>
              </a:tr>
              <a:tr h="257968">
                <a:tc>
                  <a:txBody>
                    <a:bodyPr/>
                    <a:lstStyle/>
                    <a:p>
                      <a:r>
                        <a:rPr lang="en-US" sz="1600" dirty="0"/>
                        <a:t>0</a:t>
                      </a:r>
                    </a:p>
                  </a:txBody>
                  <a:tcPr/>
                </a:tc>
                <a:tc>
                  <a:txBody>
                    <a:bodyPr/>
                    <a:lstStyle/>
                    <a:p>
                      <a:r>
                        <a:rPr lang="en-US" sz="1600" dirty="0"/>
                        <a:t>1</a:t>
                      </a:r>
                    </a:p>
                  </a:txBody>
                  <a:tcPr/>
                </a:tc>
                <a:tc>
                  <a:txBody>
                    <a:bodyPr/>
                    <a:lstStyle/>
                    <a:p>
                      <a:r>
                        <a:rPr lang="en-US" sz="1600" dirty="0"/>
                        <a:t>0</a:t>
                      </a:r>
                    </a:p>
                  </a:txBody>
                  <a:tcPr/>
                </a:tc>
                <a:extLst>
                  <a:ext uri="{0D108BD9-81ED-4DB2-BD59-A6C34878D82A}">
                    <a16:rowId xmlns:a16="http://schemas.microsoft.com/office/drawing/2014/main" val="2518898365"/>
                  </a:ext>
                </a:extLst>
              </a:tr>
              <a:tr h="257968">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extLst>
                  <a:ext uri="{0D108BD9-81ED-4DB2-BD59-A6C34878D82A}">
                    <a16:rowId xmlns:a16="http://schemas.microsoft.com/office/drawing/2014/main" val="2633243022"/>
                  </a:ext>
                </a:extLst>
              </a:tr>
            </a:tbl>
          </a:graphicData>
        </a:graphic>
      </p:graphicFrame>
    </p:spTree>
    <p:extLst>
      <p:ext uri="{BB962C8B-B14F-4D97-AF65-F5344CB8AC3E}">
        <p14:creationId xmlns:p14="http://schemas.microsoft.com/office/powerpoint/2010/main" val="339120290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Logical </a:t>
            </a:r>
            <a:r>
              <a:rPr lang="en-US" b="1" dirty="0"/>
              <a:t>AND</a:t>
            </a:r>
          </a:p>
          <a:p>
            <a:r>
              <a:rPr lang="en-US" dirty="0"/>
              <a:t>Logical </a:t>
            </a:r>
            <a:r>
              <a:rPr lang="en-US" b="1" dirty="0"/>
              <a:t>NOT</a:t>
            </a:r>
          </a:p>
          <a:p>
            <a:r>
              <a:rPr lang="en-US" b="1" dirty="0"/>
              <a:t>Logical OR</a:t>
            </a:r>
          </a:p>
          <a:p>
            <a:pPr marL="0" indent="0">
              <a:buNone/>
            </a:pPr>
            <a:endParaRPr lang="en-US" b="1" dirty="0"/>
          </a:p>
        </p:txBody>
      </p:sp>
      <p:sp>
        <p:nvSpPr>
          <p:cNvPr id="3" name="Footer Placeholder 2"/>
          <p:cNvSpPr>
            <a:spLocks noGrp="1"/>
          </p:cNvSpPr>
          <p:nvPr>
            <p:ph type="ftr" sz="quarter" idx="11"/>
          </p:nvPr>
        </p:nvSpPr>
        <p:spPr/>
        <p:txBody>
          <a:bodyPr/>
          <a:lstStyle/>
          <a:p>
            <a:r>
              <a:rPr lang="en-GB" dirty="0"/>
              <a:t>www.quora.com/How-is-source-code-translated-into-machine-language</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29</a:t>
            </a:fld>
            <a:endParaRPr lang="en-GB" dirty="0"/>
          </a:p>
        </p:txBody>
      </p:sp>
      <p:sp>
        <p:nvSpPr>
          <p:cNvPr id="5" name="Title 4"/>
          <p:cNvSpPr>
            <a:spLocks noGrp="1"/>
          </p:cNvSpPr>
          <p:nvPr>
            <p:ph type="title"/>
          </p:nvPr>
        </p:nvSpPr>
        <p:spPr/>
        <p:txBody>
          <a:bodyPr/>
          <a:lstStyle/>
          <a:p>
            <a:r>
              <a:rPr lang="en-US" dirty="0"/>
              <a:t>(1)The Logical Level</a:t>
            </a:r>
          </a:p>
        </p:txBody>
      </p:sp>
    </p:spTree>
    <p:extLst>
      <p:ext uri="{BB962C8B-B14F-4D97-AF65-F5344CB8AC3E}">
        <p14:creationId xmlns:p14="http://schemas.microsoft.com/office/powerpoint/2010/main" val="284761875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t>What is Programming?</a:t>
            </a:r>
          </a:p>
        </p:txBody>
      </p:sp>
      <p:sp>
        <p:nvSpPr>
          <p:cNvPr id="87"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3</a:t>
            </a:fld>
            <a:endParaRPr/>
          </a:p>
        </p:txBody>
      </p:sp>
      <p:pic>
        <p:nvPicPr>
          <p:cNvPr id="88" name="Image" descr="Image"/>
          <p:cNvPicPr>
            <a:picLocks noChangeAspect="1"/>
          </p:cNvPicPr>
          <p:nvPr/>
        </p:nvPicPr>
        <p:blipFill>
          <a:blip r:embed="rId3">
            <a:extLst/>
          </a:blip>
          <a:stretch>
            <a:fillRect/>
          </a:stretch>
        </p:blipFill>
        <p:spPr>
          <a:xfrm>
            <a:off x="596901" y="1333500"/>
            <a:ext cx="7734299" cy="5156200"/>
          </a:xfrm>
          <a:prstGeom prst="rect">
            <a:avLst/>
          </a:prstGeom>
          <a:ln w="12700">
            <a:miter lim="400000"/>
          </a:ln>
        </p:spPr>
      </p:pic>
      <p:sp>
        <p:nvSpPr>
          <p:cNvPr id="89" name="https://pixabay.com/en/photos/computer%20science/"/>
          <p:cNvSpPr txBox="1"/>
          <p:nvPr/>
        </p:nvSpPr>
        <p:spPr>
          <a:xfrm>
            <a:off x="360000" y="6490862"/>
            <a:ext cx="3415357"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sz="800" dirty="0">
                <a:hlinkClick r:id="rId4"/>
              </a:rPr>
              <a:t>https://pixabay.com/en/photos/computer%20science</a:t>
            </a:r>
            <a:r>
              <a:rPr sz="800" dirty="0" smtClean="0">
                <a:hlinkClick r:id="rId4"/>
              </a:rPr>
              <a:t>/</a:t>
            </a:r>
            <a:endParaRPr lang="en-US" sz="800" dirty="0" smtClean="0"/>
          </a:p>
          <a:p>
            <a:r>
              <a:rPr lang="en-US" sz="800" dirty="0" smtClean="0"/>
              <a:t>slide borrowed from </a:t>
            </a:r>
            <a:r>
              <a:rPr lang="en-US" sz="800" dirty="0" err="1" smtClean="0"/>
              <a:t>Svitlana</a:t>
            </a:r>
            <a:r>
              <a:rPr lang="en-US" sz="800" dirty="0" smtClean="0"/>
              <a:t> </a:t>
            </a:r>
            <a:r>
              <a:rPr lang="en-US" sz="800" dirty="0" err="1"/>
              <a:t>Vakulenko</a:t>
            </a:r>
            <a:r>
              <a:rPr lang="en-US" sz="800" dirty="0"/>
              <a:t> WS 2017 lecture slides</a:t>
            </a:r>
            <a:r>
              <a:rPr lang="en-GB" sz="800" dirty="0"/>
              <a:t> </a:t>
            </a:r>
          </a:p>
          <a:p>
            <a:endParaRPr sz="800" dirty="0"/>
          </a:p>
        </p:txBody>
      </p:sp>
    </p:spTree>
    <p:extLst>
      <p:ext uri="{BB962C8B-B14F-4D97-AF65-F5344CB8AC3E}">
        <p14:creationId xmlns:p14="http://schemas.microsoft.com/office/powerpoint/2010/main" val="255921056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https://en.wikipedia.org/wiki/Binary_number</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30</a:t>
            </a:fld>
            <a:endParaRPr lang="en-GB" dirty="0"/>
          </a:p>
        </p:txBody>
      </p:sp>
      <p:sp>
        <p:nvSpPr>
          <p:cNvPr id="5" name="Title 4"/>
          <p:cNvSpPr>
            <a:spLocks noGrp="1"/>
          </p:cNvSpPr>
          <p:nvPr>
            <p:ph type="title"/>
          </p:nvPr>
        </p:nvSpPr>
        <p:spPr/>
        <p:txBody>
          <a:bodyPr/>
          <a:lstStyle/>
          <a:p>
            <a:r>
              <a:rPr lang="en-US" dirty="0"/>
              <a:t>(</a:t>
            </a:r>
            <a:r>
              <a:rPr lang="en-US" dirty="0" smtClean="0"/>
              <a:t>1)Binary number representation</a:t>
            </a:r>
            <a:endParaRPr lang="en-US" dirty="0"/>
          </a:p>
        </p:txBody>
      </p:sp>
      <p:pic>
        <p:nvPicPr>
          <p:cNvPr id="1026" name="Picture 2" descr="https://upload.wikimedia.org/wikipedia/commons/6/6a/Gottfried_Wilhelm_von_Leibniz.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40710" y="1488541"/>
            <a:ext cx="3654520" cy="46259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8482" y="1488541"/>
            <a:ext cx="3379451" cy="461665"/>
          </a:xfrm>
          <a:prstGeom prst="rect">
            <a:avLst/>
          </a:prstGeom>
        </p:spPr>
        <p:txBody>
          <a:bodyPr wrap="none">
            <a:spAutoFit/>
          </a:bodyPr>
          <a:lstStyle/>
          <a:p>
            <a:r>
              <a:rPr lang="en-US" dirty="0">
                <a:solidFill>
                  <a:srgbClr val="222222"/>
                </a:solidFill>
                <a:latin typeface="Arial" panose="020B0604020202020204" pitchFamily="34" charset="0"/>
              </a:rPr>
              <a:t>Gottfried Leibniz. </a:t>
            </a:r>
            <a:r>
              <a:rPr lang="en-US" dirty="0"/>
              <a:t>1679</a:t>
            </a:r>
          </a:p>
        </p:txBody>
      </p:sp>
      <p:pic>
        <p:nvPicPr>
          <p:cNvPr id="8" name="Picture 7">
            <a:extLst>
              <a:ext uri="{FF2B5EF4-FFF2-40B4-BE49-F238E27FC236}">
                <a16:creationId xmlns:a16="http://schemas.microsoft.com/office/drawing/2014/main" id="{84D6D9FB-5784-9F48-8E6D-F2D375064C62}"/>
              </a:ext>
            </a:extLst>
          </p:cNvPr>
          <p:cNvPicPr>
            <a:picLocks noChangeAspect="1"/>
          </p:cNvPicPr>
          <p:nvPr/>
        </p:nvPicPr>
        <p:blipFill rotWithShape="1">
          <a:blip r:embed="rId4">
            <a:extLst>
              <a:ext uri="{28A0092B-C50C-407E-A947-70E740481C1C}">
                <a14:useLocalDpi xmlns:a14="http://schemas.microsoft.com/office/drawing/2010/main" val="0"/>
              </a:ext>
            </a:extLst>
          </a:blip>
          <a:srcRect b="19978"/>
          <a:stretch/>
        </p:blipFill>
        <p:spPr>
          <a:xfrm>
            <a:off x="525218" y="2067854"/>
            <a:ext cx="1287302" cy="3882363"/>
          </a:xfrm>
          <a:prstGeom prst="rect">
            <a:avLst/>
          </a:prstGeom>
        </p:spPr>
      </p:pic>
      <p:pic>
        <p:nvPicPr>
          <p:cNvPr id="9" name="Picture 8">
            <a:extLst>
              <a:ext uri="{FF2B5EF4-FFF2-40B4-BE49-F238E27FC236}">
                <a16:creationId xmlns:a16="http://schemas.microsoft.com/office/drawing/2014/main" id="{A17856D6-4217-CA44-A6D2-BBC98220E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7118" y="2612110"/>
            <a:ext cx="1784395" cy="1396926"/>
          </a:xfrm>
          <a:prstGeom prst="rect">
            <a:avLst/>
          </a:prstGeom>
        </p:spPr>
      </p:pic>
      <p:sp>
        <p:nvSpPr>
          <p:cNvPr id="7" name="TextBox 6"/>
          <p:cNvSpPr txBox="1"/>
          <p:nvPr/>
        </p:nvSpPr>
        <p:spPr>
          <a:xfrm>
            <a:off x="2355494" y="2067854"/>
            <a:ext cx="1428596" cy="461665"/>
          </a:xfrm>
          <a:prstGeom prst="rect">
            <a:avLst/>
          </a:prstGeom>
          <a:noFill/>
        </p:spPr>
        <p:txBody>
          <a:bodyPr wrap="none" rtlCol="0">
            <a:spAutoFit/>
          </a:bodyPr>
          <a:lstStyle/>
          <a:p>
            <a:r>
              <a:rPr lang="en-US" dirty="0"/>
              <a:t>addition</a:t>
            </a:r>
          </a:p>
        </p:txBody>
      </p:sp>
    </p:spTree>
    <p:extLst>
      <p:ext uri="{BB962C8B-B14F-4D97-AF65-F5344CB8AC3E}">
        <p14:creationId xmlns:p14="http://schemas.microsoft.com/office/powerpoint/2010/main" val="3891153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31</a:t>
            </a:fld>
            <a:endParaRPr lang="en-GB" dirty="0"/>
          </a:p>
        </p:txBody>
      </p:sp>
      <p:sp>
        <p:nvSpPr>
          <p:cNvPr id="5" name="Title 4"/>
          <p:cNvSpPr>
            <a:spLocks noGrp="1"/>
          </p:cNvSpPr>
          <p:nvPr>
            <p:ph type="title"/>
          </p:nvPr>
        </p:nvSpPr>
        <p:spPr/>
        <p:txBody>
          <a:bodyPr/>
          <a:lstStyle/>
          <a:p>
            <a:r>
              <a:rPr lang="en-US" dirty="0"/>
              <a:t>(1)Arithmetic logic unit (ALU)</a:t>
            </a:r>
          </a:p>
        </p:txBody>
      </p:sp>
      <p:sp>
        <p:nvSpPr>
          <p:cNvPr id="6" name="Rectangle 5"/>
          <p:cNvSpPr/>
          <p:nvPr/>
        </p:nvSpPr>
        <p:spPr>
          <a:xfrm>
            <a:off x="3501426" y="3893484"/>
            <a:ext cx="939681" cy="461665"/>
          </a:xfrm>
          <a:prstGeom prst="rect">
            <a:avLst/>
          </a:prstGeom>
        </p:spPr>
        <p:txBody>
          <a:bodyPr wrap="none">
            <a:spAutoFit/>
          </a:bodyPr>
          <a:lstStyle/>
          <a:p>
            <a:r>
              <a:rPr lang="en-US" b="1" dirty="0"/>
              <a:t>AND</a:t>
            </a:r>
          </a:p>
        </p:txBody>
      </p:sp>
      <p:sp>
        <p:nvSpPr>
          <p:cNvPr id="8" name="Rectangle 7"/>
          <p:cNvSpPr/>
          <p:nvPr/>
        </p:nvSpPr>
        <p:spPr>
          <a:xfrm>
            <a:off x="3885593" y="2845599"/>
            <a:ext cx="686406" cy="461665"/>
          </a:xfrm>
          <a:prstGeom prst="rect">
            <a:avLst/>
          </a:prstGeom>
        </p:spPr>
        <p:txBody>
          <a:bodyPr wrap="none">
            <a:spAutoFit/>
          </a:bodyPr>
          <a:lstStyle/>
          <a:p>
            <a:r>
              <a:rPr lang="en-US" b="1" dirty="0"/>
              <a:t>OR</a:t>
            </a:r>
          </a:p>
        </p:txBody>
      </p:sp>
      <p:sp>
        <p:nvSpPr>
          <p:cNvPr id="9" name="Rectangle 8"/>
          <p:cNvSpPr/>
          <p:nvPr/>
        </p:nvSpPr>
        <p:spPr>
          <a:xfrm rot="19661668">
            <a:off x="4413271" y="2757964"/>
            <a:ext cx="917239" cy="461665"/>
          </a:xfrm>
          <a:prstGeom prst="rect">
            <a:avLst/>
          </a:prstGeom>
        </p:spPr>
        <p:txBody>
          <a:bodyPr wrap="none">
            <a:spAutoFit/>
          </a:bodyPr>
          <a:lstStyle/>
          <a:p>
            <a:r>
              <a:rPr lang="en-US" b="1" dirty="0"/>
              <a:t>NOT</a:t>
            </a:r>
          </a:p>
        </p:txBody>
      </p:sp>
      <p:sp>
        <p:nvSpPr>
          <p:cNvPr id="10" name="Rectangle 9"/>
          <p:cNvSpPr/>
          <p:nvPr/>
        </p:nvSpPr>
        <p:spPr>
          <a:xfrm rot="2887833">
            <a:off x="3628637" y="2340630"/>
            <a:ext cx="917239" cy="461665"/>
          </a:xfrm>
          <a:prstGeom prst="rect">
            <a:avLst/>
          </a:prstGeom>
        </p:spPr>
        <p:txBody>
          <a:bodyPr wrap="none">
            <a:spAutoFit/>
          </a:bodyPr>
          <a:lstStyle/>
          <a:p>
            <a:r>
              <a:rPr lang="en-US" b="1" dirty="0"/>
              <a:t>NOT</a:t>
            </a:r>
          </a:p>
        </p:txBody>
      </p:sp>
      <p:sp>
        <p:nvSpPr>
          <p:cNvPr id="11" name="Rectangle 10"/>
          <p:cNvSpPr/>
          <p:nvPr/>
        </p:nvSpPr>
        <p:spPr>
          <a:xfrm rot="19661668">
            <a:off x="4219616" y="3526853"/>
            <a:ext cx="917239" cy="461665"/>
          </a:xfrm>
          <a:prstGeom prst="rect">
            <a:avLst/>
          </a:prstGeom>
        </p:spPr>
        <p:txBody>
          <a:bodyPr wrap="none">
            <a:spAutoFit/>
          </a:bodyPr>
          <a:lstStyle/>
          <a:p>
            <a:r>
              <a:rPr lang="en-US" b="1" dirty="0"/>
              <a:t>NOT</a:t>
            </a:r>
          </a:p>
        </p:txBody>
      </p:sp>
      <p:sp>
        <p:nvSpPr>
          <p:cNvPr id="12" name="Rectangle 11"/>
          <p:cNvSpPr/>
          <p:nvPr/>
        </p:nvSpPr>
        <p:spPr>
          <a:xfrm rot="19661668">
            <a:off x="3425999" y="3221038"/>
            <a:ext cx="917239" cy="461665"/>
          </a:xfrm>
          <a:prstGeom prst="rect">
            <a:avLst/>
          </a:prstGeom>
        </p:spPr>
        <p:txBody>
          <a:bodyPr wrap="none">
            <a:spAutoFit/>
          </a:bodyPr>
          <a:lstStyle/>
          <a:p>
            <a:r>
              <a:rPr lang="en-US" b="1" dirty="0"/>
              <a:t>NOT</a:t>
            </a:r>
          </a:p>
        </p:txBody>
      </p:sp>
      <p:sp>
        <p:nvSpPr>
          <p:cNvPr id="13" name="Rectangle 12"/>
          <p:cNvSpPr/>
          <p:nvPr/>
        </p:nvSpPr>
        <p:spPr>
          <a:xfrm>
            <a:off x="3726416" y="3549723"/>
            <a:ext cx="686406" cy="461665"/>
          </a:xfrm>
          <a:prstGeom prst="rect">
            <a:avLst/>
          </a:prstGeom>
        </p:spPr>
        <p:txBody>
          <a:bodyPr wrap="none">
            <a:spAutoFit/>
          </a:bodyPr>
          <a:lstStyle/>
          <a:p>
            <a:r>
              <a:rPr lang="en-US" b="1" dirty="0"/>
              <a:t>OR</a:t>
            </a:r>
          </a:p>
        </p:txBody>
      </p:sp>
      <p:sp>
        <p:nvSpPr>
          <p:cNvPr id="14" name="Rectangle 13"/>
          <p:cNvSpPr/>
          <p:nvPr/>
        </p:nvSpPr>
        <p:spPr>
          <a:xfrm rot="2481320">
            <a:off x="4493667" y="4032019"/>
            <a:ext cx="939681" cy="461665"/>
          </a:xfrm>
          <a:prstGeom prst="rect">
            <a:avLst/>
          </a:prstGeom>
        </p:spPr>
        <p:txBody>
          <a:bodyPr wrap="none">
            <a:spAutoFit/>
          </a:bodyPr>
          <a:lstStyle/>
          <a:p>
            <a:r>
              <a:rPr lang="en-US" b="1" dirty="0"/>
              <a:t>AND</a:t>
            </a:r>
          </a:p>
        </p:txBody>
      </p:sp>
      <p:sp>
        <p:nvSpPr>
          <p:cNvPr id="15" name="Rectangle 14"/>
          <p:cNvSpPr/>
          <p:nvPr/>
        </p:nvSpPr>
        <p:spPr>
          <a:xfrm>
            <a:off x="4998859" y="3528591"/>
            <a:ext cx="939681" cy="461665"/>
          </a:xfrm>
          <a:prstGeom prst="rect">
            <a:avLst/>
          </a:prstGeom>
        </p:spPr>
        <p:txBody>
          <a:bodyPr wrap="none">
            <a:spAutoFit/>
          </a:bodyPr>
          <a:lstStyle/>
          <a:p>
            <a:r>
              <a:rPr lang="en-US" b="1" dirty="0"/>
              <a:t>AND</a:t>
            </a:r>
          </a:p>
        </p:txBody>
      </p:sp>
      <p:sp>
        <p:nvSpPr>
          <p:cNvPr id="16" name="Rectangle 15"/>
          <p:cNvSpPr/>
          <p:nvPr/>
        </p:nvSpPr>
        <p:spPr>
          <a:xfrm rot="18933713">
            <a:off x="3915007" y="4199298"/>
            <a:ext cx="939681" cy="461665"/>
          </a:xfrm>
          <a:prstGeom prst="rect">
            <a:avLst/>
          </a:prstGeom>
        </p:spPr>
        <p:txBody>
          <a:bodyPr wrap="none">
            <a:spAutoFit/>
          </a:bodyPr>
          <a:lstStyle/>
          <a:p>
            <a:r>
              <a:rPr lang="en-US" b="1" dirty="0"/>
              <a:t>AND</a:t>
            </a:r>
          </a:p>
        </p:txBody>
      </p:sp>
      <p:sp>
        <p:nvSpPr>
          <p:cNvPr id="17" name="Rectangle 16"/>
          <p:cNvSpPr/>
          <p:nvPr/>
        </p:nvSpPr>
        <p:spPr>
          <a:xfrm>
            <a:off x="3183563" y="2664584"/>
            <a:ext cx="939681" cy="461665"/>
          </a:xfrm>
          <a:prstGeom prst="rect">
            <a:avLst/>
          </a:prstGeom>
        </p:spPr>
        <p:txBody>
          <a:bodyPr wrap="none">
            <a:spAutoFit/>
          </a:bodyPr>
          <a:lstStyle/>
          <a:p>
            <a:r>
              <a:rPr lang="en-US" b="1" dirty="0"/>
              <a:t>AND</a:t>
            </a:r>
          </a:p>
        </p:txBody>
      </p:sp>
      <p:sp>
        <p:nvSpPr>
          <p:cNvPr id="18" name="Rectangle 17"/>
          <p:cNvSpPr/>
          <p:nvPr/>
        </p:nvSpPr>
        <p:spPr>
          <a:xfrm>
            <a:off x="4255852" y="2247115"/>
            <a:ext cx="939681" cy="461665"/>
          </a:xfrm>
          <a:prstGeom prst="rect">
            <a:avLst/>
          </a:prstGeom>
        </p:spPr>
        <p:txBody>
          <a:bodyPr wrap="none">
            <a:spAutoFit/>
          </a:bodyPr>
          <a:lstStyle/>
          <a:p>
            <a:r>
              <a:rPr lang="en-US" b="1" dirty="0"/>
              <a:t>AND</a:t>
            </a:r>
          </a:p>
        </p:txBody>
      </p:sp>
      <p:sp>
        <p:nvSpPr>
          <p:cNvPr id="19" name="Rectangle 18"/>
          <p:cNvSpPr/>
          <p:nvPr/>
        </p:nvSpPr>
        <p:spPr>
          <a:xfrm>
            <a:off x="4881932" y="3056007"/>
            <a:ext cx="939681" cy="461665"/>
          </a:xfrm>
          <a:prstGeom prst="rect">
            <a:avLst/>
          </a:prstGeom>
        </p:spPr>
        <p:txBody>
          <a:bodyPr wrap="none">
            <a:spAutoFit/>
          </a:bodyPr>
          <a:lstStyle/>
          <a:p>
            <a:r>
              <a:rPr lang="en-US" b="1" dirty="0"/>
              <a:t>AND</a:t>
            </a:r>
          </a:p>
        </p:txBody>
      </p:sp>
      <p:sp>
        <p:nvSpPr>
          <p:cNvPr id="20" name="Rectangle 19"/>
          <p:cNvSpPr/>
          <p:nvPr/>
        </p:nvSpPr>
        <p:spPr>
          <a:xfrm>
            <a:off x="4102159" y="3198168"/>
            <a:ext cx="939681" cy="461665"/>
          </a:xfrm>
          <a:prstGeom prst="rect">
            <a:avLst/>
          </a:prstGeom>
        </p:spPr>
        <p:txBody>
          <a:bodyPr wrap="none">
            <a:spAutoFit/>
          </a:bodyPr>
          <a:lstStyle/>
          <a:p>
            <a:r>
              <a:rPr lang="en-US" b="1" dirty="0"/>
              <a:t>AND</a:t>
            </a:r>
          </a:p>
        </p:txBody>
      </p:sp>
      <p:sp>
        <p:nvSpPr>
          <p:cNvPr id="22" name="Rectangle 21"/>
          <p:cNvSpPr/>
          <p:nvPr/>
        </p:nvSpPr>
        <p:spPr>
          <a:xfrm rot="19661668">
            <a:off x="5540520" y="3097911"/>
            <a:ext cx="917239" cy="461665"/>
          </a:xfrm>
          <a:prstGeom prst="rect">
            <a:avLst/>
          </a:prstGeom>
        </p:spPr>
        <p:txBody>
          <a:bodyPr wrap="none">
            <a:spAutoFit/>
          </a:bodyPr>
          <a:lstStyle/>
          <a:p>
            <a:r>
              <a:rPr lang="en-US" b="1" dirty="0"/>
              <a:t>NOT</a:t>
            </a:r>
          </a:p>
        </p:txBody>
      </p:sp>
      <p:sp>
        <p:nvSpPr>
          <p:cNvPr id="23" name="Rectangle 22"/>
          <p:cNvSpPr/>
          <p:nvPr/>
        </p:nvSpPr>
        <p:spPr>
          <a:xfrm>
            <a:off x="5840937" y="3426596"/>
            <a:ext cx="686406" cy="461665"/>
          </a:xfrm>
          <a:prstGeom prst="rect">
            <a:avLst/>
          </a:prstGeom>
        </p:spPr>
        <p:txBody>
          <a:bodyPr wrap="none">
            <a:spAutoFit/>
          </a:bodyPr>
          <a:lstStyle/>
          <a:p>
            <a:r>
              <a:rPr lang="en-US" b="1" dirty="0"/>
              <a:t>OR</a:t>
            </a:r>
          </a:p>
        </p:txBody>
      </p:sp>
      <p:sp>
        <p:nvSpPr>
          <p:cNvPr id="24" name="Rectangle 23"/>
          <p:cNvSpPr/>
          <p:nvPr/>
        </p:nvSpPr>
        <p:spPr>
          <a:xfrm>
            <a:off x="5298084" y="2541457"/>
            <a:ext cx="939681" cy="461665"/>
          </a:xfrm>
          <a:prstGeom prst="rect">
            <a:avLst/>
          </a:prstGeom>
        </p:spPr>
        <p:txBody>
          <a:bodyPr wrap="none">
            <a:spAutoFit/>
          </a:bodyPr>
          <a:lstStyle/>
          <a:p>
            <a:r>
              <a:rPr lang="en-US" b="1" dirty="0"/>
              <a:t>AND</a:t>
            </a:r>
          </a:p>
        </p:txBody>
      </p:sp>
      <p:sp>
        <p:nvSpPr>
          <p:cNvPr id="25" name="Rectangle 24"/>
          <p:cNvSpPr/>
          <p:nvPr/>
        </p:nvSpPr>
        <p:spPr>
          <a:xfrm rot="19661668">
            <a:off x="2820107" y="3772874"/>
            <a:ext cx="917239" cy="461665"/>
          </a:xfrm>
          <a:prstGeom prst="rect">
            <a:avLst/>
          </a:prstGeom>
        </p:spPr>
        <p:txBody>
          <a:bodyPr wrap="none">
            <a:spAutoFit/>
          </a:bodyPr>
          <a:lstStyle/>
          <a:p>
            <a:r>
              <a:rPr lang="en-US" b="1" dirty="0"/>
              <a:t>NOT</a:t>
            </a:r>
          </a:p>
        </p:txBody>
      </p:sp>
      <p:sp>
        <p:nvSpPr>
          <p:cNvPr id="26" name="Rectangle 25"/>
          <p:cNvSpPr/>
          <p:nvPr/>
        </p:nvSpPr>
        <p:spPr>
          <a:xfrm rot="2481320">
            <a:off x="3094158" y="4278040"/>
            <a:ext cx="939681" cy="461665"/>
          </a:xfrm>
          <a:prstGeom prst="rect">
            <a:avLst/>
          </a:prstGeom>
        </p:spPr>
        <p:txBody>
          <a:bodyPr wrap="none">
            <a:spAutoFit/>
          </a:bodyPr>
          <a:lstStyle/>
          <a:p>
            <a:r>
              <a:rPr lang="en-US" b="1" dirty="0"/>
              <a:t>AND</a:t>
            </a:r>
          </a:p>
        </p:txBody>
      </p:sp>
      <p:sp>
        <p:nvSpPr>
          <p:cNvPr id="27" name="Rectangle 26"/>
          <p:cNvSpPr/>
          <p:nvPr/>
        </p:nvSpPr>
        <p:spPr>
          <a:xfrm>
            <a:off x="2702650" y="3444189"/>
            <a:ext cx="939681" cy="461665"/>
          </a:xfrm>
          <a:prstGeom prst="rect">
            <a:avLst/>
          </a:prstGeom>
        </p:spPr>
        <p:txBody>
          <a:bodyPr wrap="none">
            <a:spAutoFit/>
          </a:bodyPr>
          <a:lstStyle/>
          <a:p>
            <a:r>
              <a:rPr lang="en-US" b="1" dirty="0"/>
              <a:t>AND</a:t>
            </a:r>
          </a:p>
        </p:txBody>
      </p:sp>
      <p:sp>
        <p:nvSpPr>
          <p:cNvPr id="34" name="Rectangle 33"/>
          <p:cNvSpPr/>
          <p:nvPr/>
        </p:nvSpPr>
        <p:spPr>
          <a:xfrm>
            <a:off x="526343" y="2490938"/>
            <a:ext cx="1265530" cy="77683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11111</a:t>
            </a:r>
          </a:p>
        </p:txBody>
      </p:sp>
      <p:sp>
        <p:nvSpPr>
          <p:cNvPr id="35" name="Rectangle 34"/>
          <p:cNvSpPr/>
          <p:nvPr/>
        </p:nvSpPr>
        <p:spPr>
          <a:xfrm>
            <a:off x="521292" y="3499842"/>
            <a:ext cx="1265530" cy="77683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a:t>
            </a:r>
          </a:p>
        </p:txBody>
      </p:sp>
      <p:sp>
        <p:nvSpPr>
          <p:cNvPr id="36" name="Rectangle 35"/>
          <p:cNvSpPr/>
          <p:nvPr/>
        </p:nvSpPr>
        <p:spPr>
          <a:xfrm>
            <a:off x="526343" y="4541500"/>
            <a:ext cx="1265530" cy="77683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cxnSp>
        <p:nvCxnSpPr>
          <p:cNvPr id="38" name="Straight Arrow Connector 37"/>
          <p:cNvCxnSpPr>
            <a:stCxn id="34" idx="3"/>
          </p:cNvCxnSpPr>
          <p:nvPr/>
        </p:nvCxnSpPr>
        <p:spPr>
          <a:xfrm>
            <a:off x="1791873" y="2879357"/>
            <a:ext cx="1104946" cy="197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3"/>
          </p:cNvCxnSpPr>
          <p:nvPr/>
        </p:nvCxnSpPr>
        <p:spPr>
          <a:xfrm flipV="1">
            <a:off x="1786822" y="3757306"/>
            <a:ext cx="821478" cy="130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6" idx="3"/>
          </p:cNvCxnSpPr>
          <p:nvPr/>
        </p:nvCxnSpPr>
        <p:spPr>
          <a:xfrm flipV="1">
            <a:off x="1791873" y="4252567"/>
            <a:ext cx="930044" cy="67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627571" y="3394371"/>
            <a:ext cx="8558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483449" y="2992111"/>
            <a:ext cx="1360627" cy="77683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100000</a:t>
            </a:r>
          </a:p>
        </p:txBody>
      </p:sp>
    </p:spTree>
    <p:extLst>
      <p:ext uri="{BB962C8B-B14F-4D97-AF65-F5344CB8AC3E}">
        <p14:creationId xmlns:p14="http://schemas.microsoft.com/office/powerpoint/2010/main" val="344645340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32</a:t>
            </a:fld>
            <a:endParaRPr lang="en-GB" dirty="0"/>
          </a:p>
        </p:txBody>
      </p:sp>
      <p:sp>
        <p:nvSpPr>
          <p:cNvPr id="5" name="Title 4"/>
          <p:cNvSpPr>
            <a:spLocks noGrp="1"/>
          </p:cNvSpPr>
          <p:nvPr>
            <p:ph type="title"/>
          </p:nvPr>
        </p:nvSpPr>
        <p:spPr/>
        <p:txBody>
          <a:bodyPr/>
          <a:lstStyle/>
          <a:p>
            <a:r>
              <a:rPr lang="en-US" dirty="0"/>
              <a:t>(1)Arithmetic logic unit (ALU)</a:t>
            </a:r>
          </a:p>
        </p:txBody>
      </p:sp>
      <p:sp>
        <p:nvSpPr>
          <p:cNvPr id="6" name="Rectangle 5"/>
          <p:cNvSpPr/>
          <p:nvPr/>
        </p:nvSpPr>
        <p:spPr>
          <a:xfrm>
            <a:off x="3501426" y="3893484"/>
            <a:ext cx="939681" cy="461665"/>
          </a:xfrm>
          <a:prstGeom prst="rect">
            <a:avLst/>
          </a:prstGeom>
        </p:spPr>
        <p:txBody>
          <a:bodyPr wrap="none">
            <a:spAutoFit/>
          </a:bodyPr>
          <a:lstStyle/>
          <a:p>
            <a:r>
              <a:rPr lang="en-US" b="1" dirty="0"/>
              <a:t>AND</a:t>
            </a:r>
          </a:p>
        </p:txBody>
      </p:sp>
      <p:sp>
        <p:nvSpPr>
          <p:cNvPr id="8" name="Rectangle 7"/>
          <p:cNvSpPr/>
          <p:nvPr/>
        </p:nvSpPr>
        <p:spPr>
          <a:xfrm>
            <a:off x="3885593" y="2845599"/>
            <a:ext cx="686406" cy="461665"/>
          </a:xfrm>
          <a:prstGeom prst="rect">
            <a:avLst/>
          </a:prstGeom>
        </p:spPr>
        <p:txBody>
          <a:bodyPr wrap="none">
            <a:spAutoFit/>
          </a:bodyPr>
          <a:lstStyle/>
          <a:p>
            <a:r>
              <a:rPr lang="en-US" b="1" dirty="0"/>
              <a:t>OR</a:t>
            </a:r>
          </a:p>
        </p:txBody>
      </p:sp>
      <p:sp>
        <p:nvSpPr>
          <p:cNvPr id="9" name="Rectangle 8"/>
          <p:cNvSpPr/>
          <p:nvPr/>
        </p:nvSpPr>
        <p:spPr>
          <a:xfrm rot="19661668">
            <a:off x="4413271" y="2757964"/>
            <a:ext cx="917239" cy="461665"/>
          </a:xfrm>
          <a:prstGeom prst="rect">
            <a:avLst/>
          </a:prstGeom>
        </p:spPr>
        <p:txBody>
          <a:bodyPr wrap="none">
            <a:spAutoFit/>
          </a:bodyPr>
          <a:lstStyle/>
          <a:p>
            <a:r>
              <a:rPr lang="en-US" b="1" dirty="0"/>
              <a:t>NOT</a:t>
            </a:r>
          </a:p>
        </p:txBody>
      </p:sp>
      <p:sp>
        <p:nvSpPr>
          <p:cNvPr id="10" name="Rectangle 9"/>
          <p:cNvSpPr/>
          <p:nvPr/>
        </p:nvSpPr>
        <p:spPr>
          <a:xfrm rot="2887833">
            <a:off x="3628637" y="2340630"/>
            <a:ext cx="917239" cy="461665"/>
          </a:xfrm>
          <a:prstGeom prst="rect">
            <a:avLst/>
          </a:prstGeom>
        </p:spPr>
        <p:txBody>
          <a:bodyPr wrap="none">
            <a:spAutoFit/>
          </a:bodyPr>
          <a:lstStyle/>
          <a:p>
            <a:r>
              <a:rPr lang="en-US" b="1" dirty="0"/>
              <a:t>NOT</a:t>
            </a:r>
          </a:p>
        </p:txBody>
      </p:sp>
      <p:sp>
        <p:nvSpPr>
          <p:cNvPr id="11" name="Rectangle 10"/>
          <p:cNvSpPr/>
          <p:nvPr/>
        </p:nvSpPr>
        <p:spPr>
          <a:xfrm rot="19661668">
            <a:off x="4219616" y="3526853"/>
            <a:ext cx="917239" cy="461665"/>
          </a:xfrm>
          <a:prstGeom prst="rect">
            <a:avLst/>
          </a:prstGeom>
        </p:spPr>
        <p:txBody>
          <a:bodyPr wrap="none">
            <a:spAutoFit/>
          </a:bodyPr>
          <a:lstStyle/>
          <a:p>
            <a:r>
              <a:rPr lang="en-US" b="1" dirty="0"/>
              <a:t>NOT</a:t>
            </a:r>
          </a:p>
        </p:txBody>
      </p:sp>
      <p:sp>
        <p:nvSpPr>
          <p:cNvPr id="12" name="Rectangle 11"/>
          <p:cNvSpPr/>
          <p:nvPr/>
        </p:nvSpPr>
        <p:spPr>
          <a:xfrm rot="19661668">
            <a:off x="3425999" y="3221038"/>
            <a:ext cx="917239" cy="461665"/>
          </a:xfrm>
          <a:prstGeom prst="rect">
            <a:avLst/>
          </a:prstGeom>
        </p:spPr>
        <p:txBody>
          <a:bodyPr wrap="none">
            <a:spAutoFit/>
          </a:bodyPr>
          <a:lstStyle/>
          <a:p>
            <a:r>
              <a:rPr lang="en-US" b="1" dirty="0"/>
              <a:t>NOT</a:t>
            </a:r>
          </a:p>
        </p:txBody>
      </p:sp>
      <p:sp>
        <p:nvSpPr>
          <p:cNvPr id="13" name="Rectangle 12"/>
          <p:cNvSpPr/>
          <p:nvPr/>
        </p:nvSpPr>
        <p:spPr>
          <a:xfrm>
            <a:off x="3726416" y="3549723"/>
            <a:ext cx="686406" cy="461665"/>
          </a:xfrm>
          <a:prstGeom prst="rect">
            <a:avLst/>
          </a:prstGeom>
        </p:spPr>
        <p:txBody>
          <a:bodyPr wrap="none">
            <a:spAutoFit/>
          </a:bodyPr>
          <a:lstStyle/>
          <a:p>
            <a:r>
              <a:rPr lang="en-US" b="1" dirty="0"/>
              <a:t>OR</a:t>
            </a:r>
          </a:p>
        </p:txBody>
      </p:sp>
      <p:sp>
        <p:nvSpPr>
          <p:cNvPr id="14" name="Rectangle 13"/>
          <p:cNvSpPr/>
          <p:nvPr/>
        </p:nvSpPr>
        <p:spPr>
          <a:xfrm rot="2481320">
            <a:off x="4493667" y="4032019"/>
            <a:ext cx="939681" cy="461665"/>
          </a:xfrm>
          <a:prstGeom prst="rect">
            <a:avLst/>
          </a:prstGeom>
        </p:spPr>
        <p:txBody>
          <a:bodyPr wrap="none">
            <a:spAutoFit/>
          </a:bodyPr>
          <a:lstStyle/>
          <a:p>
            <a:r>
              <a:rPr lang="en-US" b="1" dirty="0"/>
              <a:t>AND</a:t>
            </a:r>
          </a:p>
        </p:txBody>
      </p:sp>
      <p:sp>
        <p:nvSpPr>
          <p:cNvPr id="15" name="Rectangle 14"/>
          <p:cNvSpPr/>
          <p:nvPr/>
        </p:nvSpPr>
        <p:spPr>
          <a:xfrm>
            <a:off x="4998859" y="3528591"/>
            <a:ext cx="939681" cy="461665"/>
          </a:xfrm>
          <a:prstGeom prst="rect">
            <a:avLst/>
          </a:prstGeom>
        </p:spPr>
        <p:txBody>
          <a:bodyPr wrap="none">
            <a:spAutoFit/>
          </a:bodyPr>
          <a:lstStyle/>
          <a:p>
            <a:r>
              <a:rPr lang="en-US" b="1" dirty="0"/>
              <a:t>AND</a:t>
            </a:r>
          </a:p>
        </p:txBody>
      </p:sp>
      <p:sp>
        <p:nvSpPr>
          <p:cNvPr id="16" name="Rectangle 15"/>
          <p:cNvSpPr/>
          <p:nvPr/>
        </p:nvSpPr>
        <p:spPr>
          <a:xfrm rot="18933713">
            <a:off x="3915007" y="4199298"/>
            <a:ext cx="939681" cy="461665"/>
          </a:xfrm>
          <a:prstGeom prst="rect">
            <a:avLst/>
          </a:prstGeom>
        </p:spPr>
        <p:txBody>
          <a:bodyPr wrap="none">
            <a:spAutoFit/>
          </a:bodyPr>
          <a:lstStyle/>
          <a:p>
            <a:r>
              <a:rPr lang="en-US" b="1" dirty="0"/>
              <a:t>AND</a:t>
            </a:r>
          </a:p>
        </p:txBody>
      </p:sp>
      <p:sp>
        <p:nvSpPr>
          <p:cNvPr id="17" name="Rectangle 16"/>
          <p:cNvSpPr/>
          <p:nvPr/>
        </p:nvSpPr>
        <p:spPr>
          <a:xfrm>
            <a:off x="3183563" y="2664584"/>
            <a:ext cx="939681" cy="461665"/>
          </a:xfrm>
          <a:prstGeom prst="rect">
            <a:avLst/>
          </a:prstGeom>
        </p:spPr>
        <p:txBody>
          <a:bodyPr wrap="none">
            <a:spAutoFit/>
          </a:bodyPr>
          <a:lstStyle/>
          <a:p>
            <a:r>
              <a:rPr lang="en-US" b="1" dirty="0"/>
              <a:t>AND</a:t>
            </a:r>
          </a:p>
        </p:txBody>
      </p:sp>
      <p:sp>
        <p:nvSpPr>
          <p:cNvPr id="18" name="Rectangle 17"/>
          <p:cNvSpPr/>
          <p:nvPr/>
        </p:nvSpPr>
        <p:spPr>
          <a:xfrm>
            <a:off x="4255852" y="2247115"/>
            <a:ext cx="939681" cy="461665"/>
          </a:xfrm>
          <a:prstGeom prst="rect">
            <a:avLst/>
          </a:prstGeom>
        </p:spPr>
        <p:txBody>
          <a:bodyPr wrap="none">
            <a:spAutoFit/>
          </a:bodyPr>
          <a:lstStyle/>
          <a:p>
            <a:r>
              <a:rPr lang="en-US" b="1" dirty="0"/>
              <a:t>AND</a:t>
            </a:r>
          </a:p>
        </p:txBody>
      </p:sp>
      <p:sp>
        <p:nvSpPr>
          <p:cNvPr id="19" name="Rectangle 18"/>
          <p:cNvSpPr/>
          <p:nvPr/>
        </p:nvSpPr>
        <p:spPr>
          <a:xfrm>
            <a:off x="4881932" y="3056007"/>
            <a:ext cx="939681" cy="461665"/>
          </a:xfrm>
          <a:prstGeom prst="rect">
            <a:avLst/>
          </a:prstGeom>
        </p:spPr>
        <p:txBody>
          <a:bodyPr wrap="none">
            <a:spAutoFit/>
          </a:bodyPr>
          <a:lstStyle/>
          <a:p>
            <a:r>
              <a:rPr lang="en-US" b="1" dirty="0"/>
              <a:t>AND</a:t>
            </a:r>
          </a:p>
        </p:txBody>
      </p:sp>
      <p:sp>
        <p:nvSpPr>
          <p:cNvPr id="20" name="Rectangle 19"/>
          <p:cNvSpPr/>
          <p:nvPr/>
        </p:nvSpPr>
        <p:spPr>
          <a:xfrm>
            <a:off x="4102159" y="3198168"/>
            <a:ext cx="939681" cy="461665"/>
          </a:xfrm>
          <a:prstGeom prst="rect">
            <a:avLst/>
          </a:prstGeom>
        </p:spPr>
        <p:txBody>
          <a:bodyPr wrap="none">
            <a:spAutoFit/>
          </a:bodyPr>
          <a:lstStyle/>
          <a:p>
            <a:r>
              <a:rPr lang="en-US" b="1" dirty="0"/>
              <a:t>AND</a:t>
            </a:r>
          </a:p>
        </p:txBody>
      </p:sp>
      <p:sp>
        <p:nvSpPr>
          <p:cNvPr id="22" name="Rectangle 21"/>
          <p:cNvSpPr/>
          <p:nvPr/>
        </p:nvSpPr>
        <p:spPr>
          <a:xfrm rot="19661668">
            <a:off x="5540520" y="3097911"/>
            <a:ext cx="917239" cy="461665"/>
          </a:xfrm>
          <a:prstGeom prst="rect">
            <a:avLst/>
          </a:prstGeom>
        </p:spPr>
        <p:txBody>
          <a:bodyPr wrap="none">
            <a:spAutoFit/>
          </a:bodyPr>
          <a:lstStyle/>
          <a:p>
            <a:r>
              <a:rPr lang="en-US" b="1" dirty="0"/>
              <a:t>NOT</a:t>
            </a:r>
          </a:p>
        </p:txBody>
      </p:sp>
      <p:sp>
        <p:nvSpPr>
          <p:cNvPr id="23" name="Rectangle 22"/>
          <p:cNvSpPr/>
          <p:nvPr/>
        </p:nvSpPr>
        <p:spPr>
          <a:xfrm>
            <a:off x="5840937" y="3426596"/>
            <a:ext cx="686406" cy="461665"/>
          </a:xfrm>
          <a:prstGeom prst="rect">
            <a:avLst/>
          </a:prstGeom>
        </p:spPr>
        <p:txBody>
          <a:bodyPr wrap="none">
            <a:spAutoFit/>
          </a:bodyPr>
          <a:lstStyle/>
          <a:p>
            <a:r>
              <a:rPr lang="en-US" b="1" dirty="0"/>
              <a:t>OR</a:t>
            </a:r>
          </a:p>
        </p:txBody>
      </p:sp>
      <p:sp>
        <p:nvSpPr>
          <p:cNvPr id="24" name="Rectangle 23"/>
          <p:cNvSpPr/>
          <p:nvPr/>
        </p:nvSpPr>
        <p:spPr>
          <a:xfrm>
            <a:off x="5298084" y="2541457"/>
            <a:ext cx="939681" cy="461665"/>
          </a:xfrm>
          <a:prstGeom prst="rect">
            <a:avLst/>
          </a:prstGeom>
        </p:spPr>
        <p:txBody>
          <a:bodyPr wrap="none">
            <a:spAutoFit/>
          </a:bodyPr>
          <a:lstStyle/>
          <a:p>
            <a:r>
              <a:rPr lang="en-US" b="1" dirty="0"/>
              <a:t>AND</a:t>
            </a:r>
          </a:p>
        </p:txBody>
      </p:sp>
      <p:sp>
        <p:nvSpPr>
          <p:cNvPr id="25" name="Rectangle 24"/>
          <p:cNvSpPr/>
          <p:nvPr/>
        </p:nvSpPr>
        <p:spPr>
          <a:xfrm rot="19661668">
            <a:off x="2820107" y="3772874"/>
            <a:ext cx="917239" cy="461665"/>
          </a:xfrm>
          <a:prstGeom prst="rect">
            <a:avLst/>
          </a:prstGeom>
        </p:spPr>
        <p:txBody>
          <a:bodyPr wrap="none">
            <a:spAutoFit/>
          </a:bodyPr>
          <a:lstStyle/>
          <a:p>
            <a:r>
              <a:rPr lang="en-US" b="1" dirty="0"/>
              <a:t>NOT</a:t>
            </a:r>
          </a:p>
        </p:txBody>
      </p:sp>
      <p:sp>
        <p:nvSpPr>
          <p:cNvPr id="26" name="Rectangle 25"/>
          <p:cNvSpPr/>
          <p:nvPr/>
        </p:nvSpPr>
        <p:spPr>
          <a:xfrm rot="2481320">
            <a:off x="3094158" y="4278040"/>
            <a:ext cx="939681" cy="461665"/>
          </a:xfrm>
          <a:prstGeom prst="rect">
            <a:avLst/>
          </a:prstGeom>
        </p:spPr>
        <p:txBody>
          <a:bodyPr wrap="none">
            <a:spAutoFit/>
          </a:bodyPr>
          <a:lstStyle/>
          <a:p>
            <a:r>
              <a:rPr lang="en-US" b="1" dirty="0"/>
              <a:t>AND</a:t>
            </a:r>
          </a:p>
        </p:txBody>
      </p:sp>
      <p:sp>
        <p:nvSpPr>
          <p:cNvPr id="27" name="Rectangle 26"/>
          <p:cNvSpPr/>
          <p:nvPr/>
        </p:nvSpPr>
        <p:spPr>
          <a:xfrm>
            <a:off x="2702650" y="3444189"/>
            <a:ext cx="939681" cy="461665"/>
          </a:xfrm>
          <a:prstGeom prst="rect">
            <a:avLst/>
          </a:prstGeom>
        </p:spPr>
        <p:txBody>
          <a:bodyPr wrap="none">
            <a:spAutoFit/>
          </a:bodyPr>
          <a:lstStyle/>
          <a:p>
            <a:r>
              <a:rPr lang="en-US" b="1" dirty="0"/>
              <a:t>AND</a:t>
            </a:r>
          </a:p>
        </p:txBody>
      </p:sp>
      <p:sp>
        <p:nvSpPr>
          <p:cNvPr id="34" name="Rectangle 33"/>
          <p:cNvSpPr/>
          <p:nvPr/>
        </p:nvSpPr>
        <p:spPr>
          <a:xfrm>
            <a:off x="351130" y="2323706"/>
            <a:ext cx="1440743" cy="9440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Binary number</a:t>
            </a:r>
          </a:p>
        </p:txBody>
      </p:sp>
      <p:sp>
        <p:nvSpPr>
          <p:cNvPr id="35" name="Rectangle 34"/>
          <p:cNvSpPr/>
          <p:nvPr/>
        </p:nvSpPr>
        <p:spPr>
          <a:xfrm>
            <a:off x="351130" y="3499842"/>
            <a:ext cx="1435692" cy="77683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Binary number</a:t>
            </a:r>
          </a:p>
        </p:txBody>
      </p:sp>
      <p:sp>
        <p:nvSpPr>
          <p:cNvPr id="36" name="Rectangle 35"/>
          <p:cNvSpPr/>
          <p:nvPr/>
        </p:nvSpPr>
        <p:spPr>
          <a:xfrm>
            <a:off x="212141" y="4541500"/>
            <a:ext cx="2539366" cy="156455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Subtraction,</a:t>
            </a:r>
          </a:p>
          <a:p>
            <a:pPr algn="ctr"/>
            <a:r>
              <a:rPr lang="en-US" dirty="0"/>
              <a:t>Addition,</a:t>
            </a:r>
          </a:p>
          <a:p>
            <a:pPr algn="ctr"/>
            <a:r>
              <a:rPr lang="en-US" dirty="0"/>
              <a:t>Multiplication, Division</a:t>
            </a:r>
          </a:p>
        </p:txBody>
      </p:sp>
      <p:cxnSp>
        <p:nvCxnSpPr>
          <p:cNvPr id="38" name="Straight Arrow Connector 37"/>
          <p:cNvCxnSpPr>
            <a:stCxn id="34" idx="3"/>
          </p:cNvCxnSpPr>
          <p:nvPr/>
        </p:nvCxnSpPr>
        <p:spPr>
          <a:xfrm>
            <a:off x="1791873" y="2795741"/>
            <a:ext cx="1104946" cy="280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3"/>
          </p:cNvCxnSpPr>
          <p:nvPr/>
        </p:nvCxnSpPr>
        <p:spPr>
          <a:xfrm flipV="1">
            <a:off x="1786822" y="3757307"/>
            <a:ext cx="821478" cy="130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6" idx="3"/>
          </p:cNvCxnSpPr>
          <p:nvPr/>
        </p:nvCxnSpPr>
        <p:spPr>
          <a:xfrm flipV="1">
            <a:off x="2751507" y="4881164"/>
            <a:ext cx="989739" cy="44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627571" y="3394371"/>
            <a:ext cx="8558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483449" y="2992111"/>
            <a:ext cx="1360627" cy="77683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100000</a:t>
            </a:r>
          </a:p>
        </p:txBody>
      </p:sp>
      <p:sp>
        <p:nvSpPr>
          <p:cNvPr id="58" name="Freeform 57">
            <a:extLst>
              <a:ext uri="{FF2B5EF4-FFF2-40B4-BE49-F238E27FC236}">
                <a16:creationId xmlns:a16="http://schemas.microsoft.com/office/drawing/2014/main" id="{F9CCAAF1-BBE3-D444-BA0C-73B5E35F4A4E}"/>
              </a:ext>
            </a:extLst>
          </p:cNvPr>
          <p:cNvSpPr/>
          <p:nvPr/>
        </p:nvSpPr>
        <p:spPr>
          <a:xfrm flipV="1">
            <a:off x="568240" y="1468822"/>
            <a:ext cx="8188053" cy="4675945"/>
          </a:xfrm>
          <a:custGeom>
            <a:avLst/>
            <a:gdLst>
              <a:gd name="connsiteX0" fmla="*/ 0 w 5002424"/>
              <a:gd name="connsiteY0" fmla="*/ 2787179 h 2787179"/>
              <a:gd name="connsiteX1" fmla="*/ 1720196 w 5002424"/>
              <a:gd name="connsiteY1" fmla="*/ 2787179 h 2787179"/>
              <a:gd name="connsiteX2" fmla="*/ 2501212 w 5002424"/>
              <a:gd name="connsiteY2" fmla="*/ 1039441 h 2787179"/>
              <a:gd name="connsiteX3" fmla="*/ 3282228 w 5002424"/>
              <a:gd name="connsiteY3" fmla="*/ 2787179 h 2787179"/>
              <a:gd name="connsiteX4" fmla="*/ 5002424 w 5002424"/>
              <a:gd name="connsiteY4" fmla="*/ 2787179 h 2787179"/>
              <a:gd name="connsiteX5" fmla="*/ 3680604 w 5002424"/>
              <a:gd name="connsiteY5" fmla="*/ 0 h 2787179"/>
              <a:gd name="connsiteX6" fmla="*/ 1321820 w 5002424"/>
              <a:gd name="connsiteY6" fmla="*/ 0 h 278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2424" h="2787179">
                <a:moveTo>
                  <a:pt x="0" y="2787179"/>
                </a:moveTo>
                <a:lnTo>
                  <a:pt x="1720196" y="2787179"/>
                </a:lnTo>
                <a:lnTo>
                  <a:pt x="2501212" y="1039441"/>
                </a:lnTo>
                <a:lnTo>
                  <a:pt x="3282228" y="2787179"/>
                </a:lnTo>
                <a:lnTo>
                  <a:pt x="5002424" y="2787179"/>
                </a:lnTo>
                <a:lnTo>
                  <a:pt x="3680604" y="0"/>
                </a:lnTo>
                <a:lnTo>
                  <a:pt x="132182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755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Logical </a:t>
            </a:r>
            <a:r>
              <a:rPr lang="en-US" b="1" dirty="0"/>
              <a:t>AND</a:t>
            </a:r>
          </a:p>
          <a:p>
            <a:endParaRPr lang="en-US" dirty="0"/>
          </a:p>
          <a:p>
            <a:endParaRPr lang="en-US" dirty="0"/>
          </a:p>
          <a:p>
            <a:endParaRPr lang="en-US" dirty="0"/>
          </a:p>
          <a:p>
            <a:endParaRPr lang="en-US" dirty="0"/>
          </a:p>
          <a:p>
            <a:r>
              <a:rPr lang="en-US" dirty="0"/>
              <a:t>Logical </a:t>
            </a:r>
            <a:r>
              <a:rPr lang="en-US" b="1" dirty="0"/>
              <a:t>OR</a:t>
            </a:r>
          </a:p>
          <a:p>
            <a:endParaRPr lang="en-US" dirty="0"/>
          </a:p>
          <a:p>
            <a:endParaRPr lang="en-US" dirty="0"/>
          </a:p>
          <a:p>
            <a:endParaRPr lang="en-US" dirty="0"/>
          </a:p>
          <a:p>
            <a:endParaRPr lang="en-US" dirty="0"/>
          </a:p>
          <a:p>
            <a:r>
              <a:rPr lang="en-US" dirty="0"/>
              <a:t>Logical </a:t>
            </a:r>
            <a:r>
              <a:rPr lang="en-US" b="1" dirty="0"/>
              <a:t>NOT</a:t>
            </a:r>
          </a:p>
        </p:txBody>
      </p:sp>
      <p:sp>
        <p:nvSpPr>
          <p:cNvPr id="3" name="Footer Placeholder 2"/>
          <p:cNvSpPr>
            <a:spLocks noGrp="1"/>
          </p:cNvSpPr>
          <p:nvPr>
            <p:ph type="ftr" sz="quarter" idx="11"/>
          </p:nvPr>
        </p:nvSpPr>
        <p:spPr/>
        <p:txBody>
          <a:bodyPr/>
          <a:lstStyle/>
          <a:p>
            <a:r>
              <a:rPr lang="en-GB" sz="600" dirty="0"/>
              <a:t>www.quora.com/How-is-source-code-translated-into-machine-languageple Footer, http://www.electronics-micros.com/electronics/venn-diagrams-and-boolean-algebra/</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33</a:t>
            </a:fld>
            <a:endParaRPr lang="en-GB" dirty="0"/>
          </a:p>
        </p:txBody>
      </p:sp>
      <p:sp>
        <p:nvSpPr>
          <p:cNvPr id="5" name="Title 4"/>
          <p:cNvSpPr>
            <a:spLocks noGrp="1"/>
          </p:cNvSpPr>
          <p:nvPr>
            <p:ph type="title"/>
          </p:nvPr>
        </p:nvSpPr>
        <p:spPr/>
        <p:txBody>
          <a:bodyPr/>
          <a:lstStyle/>
          <a:p>
            <a:r>
              <a:rPr lang="en-US" dirty="0"/>
              <a:t>(2) The Logical Level</a:t>
            </a:r>
          </a:p>
        </p:txBody>
      </p:sp>
      <p:pic>
        <p:nvPicPr>
          <p:cNvPr id="4098" name="Picture 2" descr="https://qph.ec.quoracdn.net/main-qimg-16a79fbd939119a677eb288c282dfc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563" y="1613538"/>
            <a:ext cx="100012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qph.ec.quoracdn.net/main-qimg-953510e32c206bbfa1049f7bff34cb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563" y="3230557"/>
            <a:ext cx="115252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qph.ec.quoracdn.net/main-qimg-36599370244fc84615eadbdb63172b7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2913" y="4752325"/>
            <a:ext cx="952500" cy="16192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nvPr>
        </p:nvGraphicFramePr>
        <p:xfrm>
          <a:off x="3364115" y="1480187"/>
          <a:ext cx="3161814" cy="1676400"/>
        </p:xfrm>
        <a:graphic>
          <a:graphicData uri="http://schemas.openxmlformats.org/drawingml/2006/table">
            <a:tbl>
              <a:tblPr firstRow="1" bandRow="1">
                <a:tableStyleId>{5C22544A-7EE6-4342-B048-85BDC9FD1C3A}</a:tableStyleId>
              </a:tblPr>
              <a:tblGrid>
                <a:gridCol w="1053938">
                  <a:extLst>
                    <a:ext uri="{9D8B030D-6E8A-4147-A177-3AD203B41FA5}">
                      <a16:colId xmlns:a16="http://schemas.microsoft.com/office/drawing/2014/main" val="3539287690"/>
                    </a:ext>
                  </a:extLst>
                </a:gridCol>
                <a:gridCol w="1053938">
                  <a:extLst>
                    <a:ext uri="{9D8B030D-6E8A-4147-A177-3AD203B41FA5}">
                      <a16:colId xmlns:a16="http://schemas.microsoft.com/office/drawing/2014/main" val="2439330974"/>
                    </a:ext>
                  </a:extLst>
                </a:gridCol>
                <a:gridCol w="1053938">
                  <a:extLst>
                    <a:ext uri="{9D8B030D-6E8A-4147-A177-3AD203B41FA5}">
                      <a16:colId xmlns:a16="http://schemas.microsoft.com/office/drawing/2014/main" val="221668175"/>
                    </a:ext>
                  </a:extLst>
                </a:gridCol>
              </a:tblGrid>
              <a:tr h="257968">
                <a:tc>
                  <a:txBody>
                    <a:bodyPr/>
                    <a:lstStyle/>
                    <a:p>
                      <a:r>
                        <a:rPr lang="en-US" sz="1600" dirty="0"/>
                        <a:t>Input A</a:t>
                      </a:r>
                    </a:p>
                  </a:txBody>
                  <a:tcPr/>
                </a:tc>
                <a:tc>
                  <a:txBody>
                    <a:bodyPr/>
                    <a:lstStyle/>
                    <a:p>
                      <a:r>
                        <a:rPr lang="en-US" sz="1600" dirty="0"/>
                        <a:t>Input B</a:t>
                      </a:r>
                    </a:p>
                  </a:txBody>
                  <a:tcPr/>
                </a:tc>
                <a:tc>
                  <a:txBody>
                    <a:bodyPr/>
                    <a:lstStyle/>
                    <a:p>
                      <a:r>
                        <a:rPr lang="en-US" sz="1600" dirty="0"/>
                        <a:t>Output</a:t>
                      </a:r>
                    </a:p>
                  </a:txBody>
                  <a:tcPr/>
                </a:tc>
                <a:extLst>
                  <a:ext uri="{0D108BD9-81ED-4DB2-BD59-A6C34878D82A}">
                    <a16:rowId xmlns:a16="http://schemas.microsoft.com/office/drawing/2014/main" val="1352352308"/>
                  </a:ext>
                </a:extLst>
              </a:tr>
              <a:tr h="257968">
                <a:tc>
                  <a:txBody>
                    <a:bodyPr/>
                    <a:lstStyle/>
                    <a:p>
                      <a:r>
                        <a:rPr lang="en-US" sz="1600" dirty="0"/>
                        <a:t>1</a:t>
                      </a:r>
                    </a:p>
                  </a:txBody>
                  <a:tcPr/>
                </a:tc>
                <a:tc>
                  <a:txBody>
                    <a:bodyPr/>
                    <a:lstStyle/>
                    <a:p>
                      <a:r>
                        <a:rPr lang="en-US" sz="1600" dirty="0"/>
                        <a:t>1</a:t>
                      </a:r>
                    </a:p>
                  </a:txBody>
                  <a:tcPr/>
                </a:tc>
                <a:tc>
                  <a:txBody>
                    <a:bodyPr/>
                    <a:lstStyle/>
                    <a:p>
                      <a:r>
                        <a:rPr lang="en-US" sz="1600" dirty="0"/>
                        <a:t>1</a:t>
                      </a:r>
                    </a:p>
                  </a:txBody>
                  <a:tcPr/>
                </a:tc>
                <a:extLst>
                  <a:ext uri="{0D108BD9-81ED-4DB2-BD59-A6C34878D82A}">
                    <a16:rowId xmlns:a16="http://schemas.microsoft.com/office/drawing/2014/main" val="3345755086"/>
                  </a:ext>
                </a:extLst>
              </a:tr>
              <a:tr h="257968">
                <a:tc>
                  <a:txBody>
                    <a:bodyPr/>
                    <a:lstStyle/>
                    <a:p>
                      <a:r>
                        <a:rPr lang="en-US" sz="1600" dirty="0"/>
                        <a:t>1</a:t>
                      </a:r>
                    </a:p>
                  </a:txBody>
                  <a:tcPr/>
                </a:tc>
                <a:tc>
                  <a:txBody>
                    <a:bodyPr/>
                    <a:lstStyle/>
                    <a:p>
                      <a:r>
                        <a:rPr lang="en-US" sz="1600" dirty="0"/>
                        <a:t>0</a:t>
                      </a:r>
                    </a:p>
                  </a:txBody>
                  <a:tcPr/>
                </a:tc>
                <a:tc>
                  <a:txBody>
                    <a:bodyPr/>
                    <a:lstStyle/>
                    <a:p>
                      <a:r>
                        <a:rPr lang="en-US" sz="1600" dirty="0"/>
                        <a:t>0</a:t>
                      </a:r>
                    </a:p>
                  </a:txBody>
                  <a:tcPr/>
                </a:tc>
                <a:extLst>
                  <a:ext uri="{0D108BD9-81ED-4DB2-BD59-A6C34878D82A}">
                    <a16:rowId xmlns:a16="http://schemas.microsoft.com/office/drawing/2014/main" val="1408267927"/>
                  </a:ext>
                </a:extLst>
              </a:tr>
              <a:tr h="257968">
                <a:tc>
                  <a:txBody>
                    <a:bodyPr/>
                    <a:lstStyle/>
                    <a:p>
                      <a:r>
                        <a:rPr lang="en-US" sz="1600" dirty="0"/>
                        <a:t>0</a:t>
                      </a:r>
                    </a:p>
                  </a:txBody>
                  <a:tcPr/>
                </a:tc>
                <a:tc>
                  <a:txBody>
                    <a:bodyPr/>
                    <a:lstStyle/>
                    <a:p>
                      <a:r>
                        <a:rPr lang="en-US" sz="1600" dirty="0"/>
                        <a:t>1</a:t>
                      </a:r>
                    </a:p>
                  </a:txBody>
                  <a:tcPr/>
                </a:tc>
                <a:tc>
                  <a:txBody>
                    <a:bodyPr/>
                    <a:lstStyle/>
                    <a:p>
                      <a:r>
                        <a:rPr lang="en-US" sz="1600" dirty="0"/>
                        <a:t>0</a:t>
                      </a:r>
                    </a:p>
                  </a:txBody>
                  <a:tcPr/>
                </a:tc>
                <a:extLst>
                  <a:ext uri="{0D108BD9-81ED-4DB2-BD59-A6C34878D82A}">
                    <a16:rowId xmlns:a16="http://schemas.microsoft.com/office/drawing/2014/main" val="2518898365"/>
                  </a:ext>
                </a:extLst>
              </a:tr>
              <a:tr h="257968">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extLst>
                  <a:ext uri="{0D108BD9-81ED-4DB2-BD59-A6C34878D82A}">
                    <a16:rowId xmlns:a16="http://schemas.microsoft.com/office/drawing/2014/main" val="2633243022"/>
                  </a:ext>
                </a:extLst>
              </a:tr>
            </a:tbl>
          </a:graphicData>
        </a:graphic>
      </p:graphicFrame>
      <p:graphicFrame>
        <p:nvGraphicFramePr>
          <p:cNvPr id="12" name="Table 11"/>
          <p:cNvGraphicFramePr>
            <a:graphicFrameLocks noGrp="1"/>
          </p:cNvGraphicFramePr>
          <p:nvPr>
            <p:extLst/>
          </p:nvPr>
        </p:nvGraphicFramePr>
        <p:xfrm>
          <a:off x="3364115" y="3257556"/>
          <a:ext cx="3161814" cy="1676400"/>
        </p:xfrm>
        <a:graphic>
          <a:graphicData uri="http://schemas.openxmlformats.org/drawingml/2006/table">
            <a:tbl>
              <a:tblPr firstRow="1" bandRow="1">
                <a:tableStyleId>{5C22544A-7EE6-4342-B048-85BDC9FD1C3A}</a:tableStyleId>
              </a:tblPr>
              <a:tblGrid>
                <a:gridCol w="1053938">
                  <a:extLst>
                    <a:ext uri="{9D8B030D-6E8A-4147-A177-3AD203B41FA5}">
                      <a16:colId xmlns:a16="http://schemas.microsoft.com/office/drawing/2014/main" val="3539287690"/>
                    </a:ext>
                  </a:extLst>
                </a:gridCol>
                <a:gridCol w="1053938">
                  <a:extLst>
                    <a:ext uri="{9D8B030D-6E8A-4147-A177-3AD203B41FA5}">
                      <a16:colId xmlns:a16="http://schemas.microsoft.com/office/drawing/2014/main" val="2439330974"/>
                    </a:ext>
                  </a:extLst>
                </a:gridCol>
                <a:gridCol w="1053938">
                  <a:extLst>
                    <a:ext uri="{9D8B030D-6E8A-4147-A177-3AD203B41FA5}">
                      <a16:colId xmlns:a16="http://schemas.microsoft.com/office/drawing/2014/main" val="221668175"/>
                    </a:ext>
                  </a:extLst>
                </a:gridCol>
              </a:tblGrid>
              <a:tr h="257968">
                <a:tc>
                  <a:txBody>
                    <a:bodyPr/>
                    <a:lstStyle/>
                    <a:p>
                      <a:r>
                        <a:rPr lang="en-US" sz="1600" dirty="0"/>
                        <a:t>Input A</a:t>
                      </a:r>
                    </a:p>
                  </a:txBody>
                  <a:tcPr/>
                </a:tc>
                <a:tc>
                  <a:txBody>
                    <a:bodyPr/>
                    <a:lstStyle/>
                    <a:p>
                      <a:r>
                        <a:rPr lang="en-US" sz="1600" dirty="0"/>
                        <a:t>Input B</a:t>
                      </a:r>
                    </a:p>
                  </a:txBody>
                  <a:tcPr/>
                </a:tc>
                <a:tc>
                  <a:txBody>
                    <a:bodyPr/>
                    <a:lstStyle/>
                    <a:p>
                      <a:r>
                        <a:rPr lang="en-US" sz="1600" dirty="0"/>
                        <a:t>Output</a:t>
                      </a:r>
                    </a:p>
                  </a:txBody>
                  <a:tcPr/>
                </a:tc>
                <a:extLst>
                  <a:ext uri="{0D108BD9-81ED-4DB2-BD59-A6C34878D82A}">
                    <a16:rowId xmlns:a16="http://schemas.microsoft.com/office/drawing/2014/main" val="1352352308"/>
                  </a:ext>
                </a:extLst>
              </a:tr>
              <a:tr h="257968">
                <a:tc>
                  <a:txBody>
                    <a:bodyPr/>
                    <a:lstStyle/>
                    <a:p>
                      <a:r>
                        <a:rPr lang="en-US" sz="1600" dirty="0"/>
                        <a:t>1</a:t>
                      </a:r>
                    </a:p>
                  </a:txBody>
                  <a:tcPr/>
                </a:tc>
                <a:tc>
                  <a:txBody>
                    <a:bodyPr/>
                    <a:lstStyle/>
                    <a:p>
                      <a:r>
                        <a:rPr lang="en-US" sz="1600" dirty="0"/>
                        <a:t>1</a:t>
                      </a:r>
                    </a:p>
                  </a:txBody>
                  <a:tcPr/>
                </a:tc>
                <a:tc>
                  <a:txBody>
                    <a:bodyPr/>
                    <a:lstStyle/>
                    <a:p>
                      <a:r>
                        <a:rPr lang="en-US" sz="1600" dirty="0"/>
                        <a:t>1</a:t>
                      </a:r>
                    </a:p>
                  </a:txBody>
                  <a:tcPr/>
                </a:tc>
                <a:extLst>
                  <a:ext uri="{0D108BD9-81ED-4DB2-BD59-A6C34878D82A}">
                    <a16:rowId xmlns:a16="http://schemas.microsoft.com/office/drawing/2014/main" val="3345755086"/>
                  </a:ext>
                </a:extLst>
              </a:tr>
              <a:tr h="257968">
                <a:tc>
                  <a:txBody>
                    <a:bodyPr/>
                    <a:lstStyle/>
                    <a:p>
                      <a:r>
                        <a:rPr lang="en-US" sz="1600" dirty="0"/>
                        <a:t>1</a:t>
                      </a:r>
                    </a:p>
                  </a:txBody>
                  <a:tcPr/>
                </a:tc>
                <a:tc>
                  <a:txBody>
                    <a:bodyPr/>
                    <a:lstStyle/>
                    <a:p>
                      <a:r>
                        <a:rPr lang="en-US" sz="1600" dirty="0"/>
                        <a:t>0</a:t>
                      </a:r>
                    </a:p>
                  </a:txBody>
                  <a:tcPr/>
                </a:tc>
                <a:tc>
                  <a:txBody>
                    <a:bodyPr/>
                    <a:lstStyle/>
                    <a:p>
                      <a:r>
                        <a:rPr lang="en-US" sz="1600" dirty="0"/>
                        <a:t>1</a:t>
                      </a:r>
                    </a:p>
                  </a:txBody>
                  <a:tcPr/>
                </a:tc>
                <a:extLst>
                  <a:ext uri="{0D108BD9-81ED-4DB2-BD59-A6C34878D82A}">
                    <a16:rowId xmlns:a16="http://schemas.microsoft.com/office/drawing/2014/main" val="1408267927"/>
                  </a:ext>
                </a:extLst>
              </a:tr>
              <a:tr h="257968">
                <a:tc>
                  <a:txBody>
                    <a:bodyPr/>
                    <a:lstStyle/>
                    <a:p>
                      <a:r>
                        <a:rPr lang="en-US" sz="1600" dirty="0"/>
                        <a:t>0</a:t>
                      </a:r>
                    </a:p>
                  </a:txBody>
                  <a:tcPr/>
                </a:tc>
                <a:tc>
                  <a:txBody>
                    <a:bodyPr/>
                    <a:lstStyle/>
                    <a:p>
                      <a:r>
                        <a:rPr lang="en-US" sz="1600" dirty="0"/>
                        <a:t>1</a:t>
                      </a:r>
                    </a:p>
                  </a:txBody>
                  <a:tcPr/>
                </a:tc>
                <a:tc>
                  <a:txBody>
                    <a:bodyPr/>
                    <a:lstStyle/>
                    <a:p>
                      <a:r>
                        <a:rPr lang="en-US" sz="1600" dirty="0"/>
                        <a:t>1</a:t>
                      </a:r>
                    </a:p>
                  </a:txBody>
                  <a:tcPr/>
                </a:tc>
                <a:extLst>
                  <a:ext uri="{0D108BD9-81ED-4DB2-BD59-A6C34878D82A}">
                    <a16:rowId xmlns:a16="http://schemas.microsoft.com/office/drawing/2014/main" val="2518898365"/>
                  </a:ext>
                </a:extLst>
              </a:tr>
              <a:tr h="257968">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extLst>
                  <a:ext uri="{0D108BD9-81ED-4DB2-BD59-A6C34878D82A}">
                    <a16:rowId xmlns:a16="http://schemas.microsoft.com/office/drawing/2014/main" val="2633243022"/>
                  </a:ext>
                </a:extLst>
              </a:tr>
            </a:tbl>
          </a:graphicData>
        </a:graphic>
      </p:graphicFrame>
      <p:graphicFrame>
        <p:nvGraphicFramePr>
          <p:cNvPr id="13" name="Table 12"/>
          <p:cNvGraphicFramePr>
            <a:graphicFrameLocks noGrp="1"/>
          </p:cNvGraphicFramePr>
          <p:nvPr>
            <p:extLst/>
          </p:nvPr>
        </p:nvGraphicFramePr>
        <p:xfrm>
          <a:off x="3364112" y="5031567"/>
          <a:ext cx="3161816" cy="1005840"/>
        </p:xfrm>
        <a:graphic>
          <a:graphicData uri="http://schemas.openxmlformats.org/drawingml/2006/table">
            <a:tbl>
              <a:tblPr firstRow="1" bandRow="1">
                <a:tableStyleId>{5C22544A-7EE6-4342-B048-85BDC9FD1C3A}</a:tableStyleId>
              </a:tblPr>
              <a:tblGrid>
                <a:gridCol w="1580908">
                  <a:extLst>
                    <a:ext uri="{9D8B030D-6E8A-4147-A177-3AD203B41FA5}">
                      <a16:colId xmlns:a16="http://schemas.microsoft.com/office/drawing/2014/main" val="3539287690"/>
                    </a:ext>
                  </a:extLst>
                </a:gridCol>
                <a:gridCol w="1580908">
                  <a:extLst>
                    <a:ext uri="{9D8B030D-6E8A-4147-A177-3AD203B41FA5}">
                      <a16:colId xmlns:a16="http://schemas.microsoft.com/office/drawing/2014/main" val="221668175"/>
                    </a:ext>
                  </a:extLst>
                </a:gridCol>
              </a:tblGrid>
              <a:tr h="257968">
                <a:tc>
                  <a:txBody>
                    <a:bodyPr/>
                    <a:lstStyle/>
                    <a:p>
                      <a:r>
                        <a:rPr lang="en-US" sz="1600" dirty="0"/>
                        <a:t>Input A</a:t>
                      </a:r>
                    </a:p>
                  </a:txBody>
                  <a:tcPr/>
                </a:tc>
                <a:tc>
                  <a:txBody>
                    <a:bodyPr/>
                    <a:lstStyle/>
                    <a:p>
                      <a:r>
                        <a:rPr lang="en-US" sz="1600" dirty="0"/>
                        <a:t>Output</a:t>
                      </a:r>
                    </a:p>
                  </a:txBody>
                  <a:tcPr/>
                </a:tc>
                <a:extLst>
                  <a:ext uri="{0D108BD9-81ED-4DB2-BD59-A6C34878D82A}">
                    <a16:rowId xmlns:a16="http://schemas.microsoft.com/office/drawing/2014/main" val="1352352308"/>
                  </a:ext>
                </a:extLst>
              </a:tr>
              <a:tr h="257968">
                <a:tc>
                  <a:txBody>
                    <a:bodyPr/>
                    <a:lstStyle/>
                    <a:p>
                      <a:r>
                        <a:rPr lang="en-US" sz="1600" dirty="0"/>
                        <a:t>1</a:t>
                      </a:r>
                    </a:p>
                  </a:txBody>
                  <a:tcPr/>
                </a:tc>
                <a:tc>
                  <a:txBody>
                    <a:bodyPr/>
                    <a:lstStyle/>
                    <a:p>
                      <a:r>
                        <a:rPr lang="en-US" sz="1600" dirty="0"/>
                        <a:t>0</a:t>
                      </a:r>
                    </a:p>
                  </a:txBody>
                  <a:tcPr/>
                </a:tc>
                <a:extLst>
                  <a:ext uri="{0D108BD9-81ED-4DB2-BD59-A6C34878D82A}">
                    <a16:rowId xmlns:a16="http://schemas.microsoft.com/office/drawing/2014/main" val="3345755086"/>
                  </a:ext>
                </a:extLst>
              </a:tr>
              <a:tr h="257968">
                <a:tc>
                  <a:txBody>
                    <a:bodyPr/>
                    <a:lstStyle/>
                    <a:p>
                      <a:r>
                        <a:rPr lang="en-US" sz="1600" dirty="0"/>
                        <a:t>0</a:t>
                      </a:r>
                    </a:p>
                  </a:txBody>
                  <a:tcPr/>
                </a:tc>
                <a:tc>
                  <a:txBody>
                    <a:bodyPr/>
                    <a:lstStyle/>
                    <a:p>
                      <a:r>
                        <a:rPr lang="en-US" sz="1600" dirty="0"/>
                        <a:t>1</a:t>
                      </a:r>
                    </a:p>
                  </a:txBody>
                  <a:tcPr/>
                </a:tc>
                <a:extLst>
                  <a:ext uri="{0D108BD9-81ED-4DB2-BD59-A6C34878D82A}">
                    <a16:rowId xmlns:a16="http://schemas.microsoft.com/office/drawing/2014/main" val="1408267927"/>
                  </a:ext>
                </a:extLst>
              </a:tr>
            </a:tbl>
          </a:graphicData>
        </a:graphic>
      </p:graphicFrame>
    </p:spTree>
    <p:extLst>
      <p:ext uri="{BB962C8B-B14F-4D97-AF65-F5344CB8AC3E}">
        <p14:creationId xmlns:p14="http://schemas.microsoft.com/office/powerpoint/2010/main" val="371576196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2C0FB00-1A49-864C-A899-447C8B660004}"/>
              </a:ext>
            </a:extLst>
          </p:cNvPr>
          <p:cNvSpPr/>
          <p:nvPr/>
        </p:nvSpPr>
        <p:spPr>
          <a:xfrm>
            <a:off x="1354558" y="1421214"/>
            <a:ext cx="5775291" cy="507325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694539AD-BAC0-8444-9A8B-9E44A249ED7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AC530A27-CA14-784A-A006-7577F10D56D4}"/>
              </a:ext>
            </a:extLst>
          </p:cNvPr>
          <p:cNvSpPr>
            <a:spLocks noGrp="1"/>
          </p:cNvSpPr>
          <p:nvPr>
            <p:ph type="sldNum" sz="quarter" idx="12"/>
          </p:nvPr>
        </p:nvSpPr>
        <p:spPr/>
        <p:txBody>
          <a:bodyPr/>
          <a:lstStyle/>
          <a:p>
            <a:r>
              <a:rPr lang="en-GB"/>
              <a:t>Page </a:t>
            </a:r>
            <a:fld id="{BE3DC40E-DBBE-4E2D-9EEC-FBF0DA0E9179}" type="slidenum">
              <a:rPr lang="en-GB" smtClean="0"/>
              <a:t>34</a:t>
            </a:fld>
            <a:endParaRPr lang="en-GB" dirty="0"/>
          </a:p>
        </p:txBody>
      </p:sp>
      <p:sp>
        <p:nvSpPr>
          <p:cNvPr id="5" name="Title 4">
            <a:extLst>
              <a:ext uri="{FF2B5EF4-FFF2-40B4-BE49-F238E27FC236}">
                <a16:creationId xmlns:a16="http://schemas.microsoft.com/office/drawing/2014/main" id="{1238ABF1-8B4A-2E45-959B-CFF9D231CDE9}"/>
              </a:ext>
            </a:extLst>
          </p:cNvPr>
          <p:cNvSpPr>
            <a:spLocks noGrp="1"/>
          </p:cNvSpPr>
          <p:nvPr>
            <p:ph type="title"/>
          </p:nvPr>
        </p:nvSpPr>
        <p:spPr>
          <a:xfrm>
            <a:off x="462407" y="225469"/>
            <a:ext cx="6766296" cy="1026759"/>
          </a:xfrm>
        </p:spPr>
        <p:txBody>
          <a:bodyPr/>
          <a:lstStyle/>
          <a:p>
            <a:r>
              <a:rPr lang="en-US" dirty="0"/>
              <a:t>(2) The Logical Level. Boolean arithmetic</a:t>
            </a:r>
          </a:p>
        </p:txBody>
      </p:sp>
      <p:pic>
        <p:nvPicPr>
          <p:cNvPr id="6" name="Picture 2" descr="https://qph.ec.quoracdn.net/main-qimg-16a79fbd939119a677eb288c282dfc12">
            <a:extLst>
              <a:ext uri="{FF2B5EF4-FFF2-40B4-BE49-F238E27FC236}">
                <a16:creationId xmlns:a16="http://schemas.microsoft.com/office/drawing/2014/main" id="{F72FA47B-E368-4C43-92A3-D22D368F1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988" y="1782994"/>
            <a:ext cx="100012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qph.ec.quoracdn.net/main-qimg-953510e32c206bbfa1049f7bff34cb81">
            <a:extLst>
              <a:ext uri="{FF2B5EF4-FFF2-40B4-BE49-F238E27FC236}">
                <a16:creationId xmlns:a16="http://schemas.microsoft.com/office/drawing/2014/main" id="{69FE7183-4862-4840-A854-49EBDB65C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81" y="3038233"/>
            <a:ext cx="115252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qph.ec.quoracdn.net/main-qimg-36599370244fc84615eadbdb63172b7d">
            <a:extLst>
              <a:ext uri="{FF2B5EF4-FFF2-40B4-BE49-F238E27FC236}">
                <a16:creationId xmlns:a16="http://schemas.microsoft.com/office/drawing/2014/main" id="{DDD2903D-FF06-AC40-BE7A-C3A8FA7E0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9999" y="3815699"/>
            <a:ext cx="95250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qph.ec.quoracdn.net/main-qimg-953510e32c206bbfa1049f7bff34cb81">
            <a:extLst>
              <a:ext uri="{FF2B5EF4-FFF2-40B4-BE49-F238E27FC236}">
                <a16:creationId xmlns:a16="http://schemas.microsoft.com/office/drawing/2014/main" id="{61077691-5B8C-A04B-AF8D-05B0EE341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552" y="1662523"/>
            <a:ext cx="115252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qph.ec.quoracdn.net/main-qimg-953510e32c206bbfa1049f7bff34cb81">
            <a:extLst>
              <a:ext uri="{FF2B5EF4-FFF2-40B4-BE49-F238E27FC236}">
                <a16:creationId xmlns:a16="http://schemas.microsoft.com/office/drawing/2014/main" id="{0C63B471-8305-8247-A6F6-6B7348168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728" y="1618032"/>
            <a:ext cx="115252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qph.ec.quoracdn.net/main-qimg-36599370244fc84615eadbdb63172b7d">
            <a:extLst>
              <a:ext uri="{FF2B5EF4-FFF2-40B4-BE49-F238E27FC236}">
                <a16:creationId xmlns:a16="http://schemas.microsoft.com/office/drawing/2014/main" id="{07E93C80-0BEE-5A4F-81B0-86AA907A0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563" y="4070322"/>
            <a:ext cx="95250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qph.ec.quoracdn.net/main-qimg-16a79fbd939119a677eb288c282dfc12">
            <a:extLst>
              <a:ext uri="{FF2B5EF4-FFF2-40B4-BE49-F238E27FC236}">
                <a16:creationId xmlns:a16="http://schemas.microsoft.com/office/drawing/2014/main" id="{4088DD31-4712-9146-B596-19D813BC0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980" y="3213566"/>
            <a:ext cx="100012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qph.ec.quoracdn.net/main-qimg-16a79fbd939119a677eb288c282dfc12">
            <a:extLst>
              <a:ext uri="{FF2B5EF4-FFF2-40B4-BE49-F238E27FC236}">
                <a16:creationId xmlns:a16="http://schemas.microsoft.com/office/drawing/2014/main" id="{FB57E269-F627-AC45-80CE-721C8349D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494" y="1726583"/>
            <a:ext cx="100012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qph.ec.quoracdn.net/main-qimg-36599370244fc84615eadbdb63172b7d">
            <a:extLst>
              <a:ext uri="{FF2B5EF4-FFF2-40B4-BE49-F238E27FC236}">
                <a16:creationId xmlns:a16="http://schemas.microsoft.com/office/drawing/2014/main" id="{063E9D56-AA88-9744-8668-4B58ED871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4796" y="2857640"/>
            <a:ext cx="95250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qph.ec.quoracdn.net/main-qimg-953510e32c206bbfa1049f7bff34cb81">
            <a:extLst>
              <a:ext uri="{FF2B5EF4-FFF2-40B4-BE49-F238E27FC236}">
                <a16:creationId xmlns:a16="http://schemas.microsoft.com/office/drawing/2014/main" id="{E22659F8-EC77-FC4F-9E1F-8F1DD8FA8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364" y="3113888"/>
            <a:ext cx="115252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qph.ec.quoracdn.net/main-qimg-36599370244fc84615eadbdb63172b7d">
            <a:extLst>
              <a:ext uri="{FF2B5EF4-FFF2-40B4-BE49-F238E27FC236}">
                <a16:creationId xmlns:a16="http://schemas.microsoft.com/office/drawing/2014/main" id="{9354F5E3-1C13-834D-8C9D-567B784E2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6292" y="2213299"/>
            <a:ext cx="95250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qph.ec.quoracdn.net/main-qimg-36599370244fc84615eadbdb63172b7d">
            <a:extLst>
              <a:ext uri="{FF2B5EF4-FFF2-40B4-BE49-F238E27FC236}">
                <a16:creationId xmlns:a16="http://schemas.microsoft.com/office/drawing/2014/main" id="{2B3B35CD-13CC-5D4D-9856-3685A7D3A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628" y="2179366"/>
            <a:ext cx="95250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qph.ec.quoracdn.net/main-qimg-953510e32c206bbfa1049f7bff34cb81">
            <a:extLst>
              <a:ext uri="{FF2B5EF4-FFF2-40B4-BE49-F238E27FC236}">
                <a16:creationId xmlns:a16="http://schemas.microsoft.com/office/drawing/2014/main" id="{236DB058-F72D-CF4E-A08E-5A78DE0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196" y="2435614"/>
            <a:ext cx="115252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qph.ec.quoracdn.net/main-qimg-36599370244fc84615eadbdb63172b7d">
            <a:extLst>
              <a:ext uri="{FF2B5EF4-FFF2-40B4-BE49-F238E27FC236}">
                <a16:creationId xmlns:a16="http://schemas.microsoft.com/office/drawing/2014/main" id="{0F23C2F0-3705-6246-9EAF-A1560E239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124" y="1535025"/>
            <a:ext cx="95250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qph.ec.quoracdn.net/main-qimg-36599370244fc84615eadbdb63172b7d">
            <a:extLst>
              <a:ext uri="{FF2B5EF4-FFF2-40B4-BE49-F238E27FC236}">
                <a16:creationId xmlns:a16="http://schemas.microsoft.com/office/drawing/2014/main" id="{133E467B-FDEA-A044-8FF7-19B56F9A3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242" y="4255920"/>
            <a:ext cx="95250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qph.ec.quoracdn.net/main-qimg-953510e32c206bbfa1049f7bff34cb81">
            <a:extLst>
              <a:ext uri="{FF2B5EF4-FFF2-40B4-BE49-F238E27FC236}">
                <a16:creationId xmlns:a16="http://schemas.microsoft.com/office/drawing/2014/main" id="{25A30874-A7AD-1148-91F8-390673660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270" y="4499826"/>
            <a:ext cx="115252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qph.ec.quoracdn.net/main-qimg-36599370244fc84615eadbdb63172b7d">
            <a:extLst>
              <a:ext uri="{FF2B5EF4-FFF2-40B4-BE49-F238E27FC236}">
                <a16:creationId xmlns:a16="http://schemas.microsoft.com/office/drawing/2014/main" id="{F19E4528-C7F4-264C-8A7F-DE8959D1F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738" y="3611579"/>
            <a:ext cx="95250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qph.ec.quoracdn.net/main-qimg-36599370244fc84615eadbdb63172b7d">
            <a:extLst>
              <a:ext uri="{FF2B5EF4-FFF2-40B4-BE49-F238E27FC236}">
                <a16:creationId xmlns:a16="http://schemas.microsoft.com/office/drawing/2014/main" id="{9118E09D-6134-ED4B-99EF-C4B057038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6508" y="3722464"/>
            <a:ext cx="952500" cy="161925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037DA4F-EA5D-3D49-8458-49D1312BD88D}"/>
              </a:ext>
            </a:extLst>
          </p:cNvPr>
          <p:cNvSpPr txBox="1"/>
          <p:nvPr/>
        </p:nvSpPr>
        <p:spPr>
          <a:xfrm>
            <a:off x="2267187" y="5998953"/>
            <a:ext cx="5998209" cy="461665"/>
          </a:xfrm>
          <a:prstGeom prst="rect">
            <a:avLst/>
          </a:prstGeom>
          <a:noFill/>
        </p:spPr>
        <p:txBody>
          <a:bodyPr wrap="square" rtlCol="0">
            <a:spAutoFit/>
          </a:bodyPr>
          <a:lstStyle/>
          <a:p>
            <a:r>
              <a:rPr lang="en-US" b="1" u="sng" dirty="0">
                <a:hlinkClick r:id="rId5"/>
              </a:rPr>
              <a:t>Arithmetic Logic Unit</a:t>
            </a:r>
            <a:endParaRPr lang="en-US" sz="1800" b="1" dirty="0"/>
          </a:p>
        </p:txBody>
      </p:sp>
    </p:spTree>
    <p:extLst>
      <p:ext uri="{BB962C8B-B14F-4D97-AF65-F5344CB8AC3E}">
        <p14:creationId xmlns:p14="http://schemas.microsoft.com/office/powerpoint/2010/main" val="17801092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4539AD-BAC0-8444-9A8B-9E44A249ED7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AC530A27-CA14-784A-A006-7577F10D56D4}"/>
              </a:ext>
            </a:extLst>
          </p:cNvPr>
          <p:cNvSpPr>
            <a:spLocks noGrp="1"/>
          </p:cNvSpPr>
          <p:nvPr>
            <p:ph type="sldNum" sz="quarter" idx="12"/>
          </p:nvPr>
        </p:nvSpPr>
        <p:spPr/>
        <p:txBody>
          <a:bodyPr/>
          <a:lstStyle/>
          <a:p>
            <a:r>
              <a:rPr lang="en-GB"/>
              <a:t>Page </a:t>
            </a:r>
            <a:fld id="{BE3DC40E-DBBE-4E2D-9EEC-FBF0DA0E9179}" type="slidenum">
              <a:rPr lang="en-GB" smtClean="0"/>
              <a:t>35</a:t>
            </a:fld>
            <a:endParaRPr lang="en-GB" dirty="0"/>
          </a:p>
        </p:txBody>
      </p:sp>
      <p:sp>
        <p:nvSpPr>
          <p:cNvPr id="5" name="Title 4">
            <a:extLst>
              <a:ext uri="{FF2B5EF4-FFF2-40B4-BE49-F238E27FC236}">
                <a16:creationId xmlns:a16="http://schemas.microsoft.com/office/drawing/2014/main" id="{1238ABF1-8B4A-2E45-959B-CFF9D231CDE9}"/>
              </a:ext>
            </a:extLst>
          </p:cNvPr>
          <p:cNvSpPr>
            <a:spLocks noGrp="1"/>
          </p:cNvSpPr>
          <p:nvPr>
            <p:ph type="title"/>
          </p:nvPr>
        </p:nvSpPr>
        <p:spPr>
          <a:xfrm>
            <a:off x="462407" y="225469"/>
            <a:ext cx="6766296" cy="1026759"/>
          </a:xfrm>
        </p:spPr>
        <p:txBody>
          <a:bodyPr/>
          <a:lstStyle/>
          <a:p>
            <a:r>
              <a:rPr lang="en-US" dirty="0"/>
              <a:t>(1)The Logical Level. Boolean arithmetic</a:t>
            </a:r>
          </a:p>
        </p:txBody>
      </p:sp>
      <p:sp>
        <p:nvSpPr>
          <p:cNvPr id="25" name="TextBox 24">
            <a:extLst>
              <a:ext uri="{FF2B5EF4-FFF2-40B4-BE49-F238E27FC236}">
                <a16:creationId xmlns:a16="http://schemas.microsoft.com/office/drawing/2014/main" id="{0037DA4F-EA5D-3D49-8458-49D1312BD88D}"/>
              </a:ext>
            </a:extLst>
          </p:cNvPr>
          <p:cNvSpPr txBox="1"/>
          <p:nvPr/>
        </p:nvSpPr>
        <p:spPr>
          <a:xfrm>
            <a:off x="2267187" y="5998953"/>
            <a:ext cx="5998209" cy="461665"/>
          </a:xfrm>
          <a:prstGeom prst="rect">
            <a:avLst/>
          </a:prstGeom>
          <a:noFill/>
        </p:spPr>
        <p:txBody>
          <a:bodyPr wrap="square" rtlCol="0">
            <a:spAutoFit/>
          </a:bodyPr>
          <a:lstStyle/>
          <a:p>
            <a:r>
              <a:rPr lang="en-US" b="1" u="sng" dirty="0">
                <a:hlinkClick r:id="rId2"/>
              </a:rPr>
              <a:t>Arithmetic Logic Unit</a:t>
            </a:r>
            <a:endParaRPr lang="en-US" sz="1800" b="1" dirty="0"/>
          </a:p>
        </p:txBody>
      </p:sp>
      <p:sp>
        <p:nvSpPr>
          <p:cNvPr id="28" name="Freeform 27">
            <a:extLst>
              <a:ext uri="{FF2B5EF4-FFF2-40B4-BE49-F238E27FC236}">
                <a16:creationId xmlns:a16="http://schemas.microsoft.com/office/drawing/2014/main" id="{F9CCAAF1-BBE3-D444-BA0C-73B5E35F4A4E}"/>
              </a:ext>
            </a:extLst>
          </p:cNvPr>
          <p:cNvSpPr/>
          <p:nvPr/>
        </p:nvSpPr>
        <p:spPr>
          <a:xfrm flipV="1">
            <a:off x="2070794" y="2232001"/>
            <a:ext cx="5002424" cy="2787179"/>
          </a:xfrm>
          <a:custGeom>
            <a:avLst/>
            <a:gdLst>
              <a:gd name="connsiteX0" fmla="*/ 0 w 5002424"/>
              <a:gd name="connsiteY0" fmla="*/ 2787179 h 2787179"/>
              <a:gd name="connsiteX1" fmla="*/ 1720196 w 5002424"/>
              <a:gd name="connsiteY1" fmla="*/ 2787179 h 2787179"/>
              <a:gd name="connsiteX2" fmla="*/ 2501212 w 5002424"/>
              <a:gd name="connsiteY2" fmla="*/ 1039441 h 2787179"/>
              <a:gd name="connsiteX3" fmla="*/ 3282228 w 5002424"/>
              <a:gd name="connsiteY3" fmla="*/ 2787179 h 2787179"/>
              <a:gd name="connsiteX4" fmla="*/ 5002424 w 5002424"/>
              <a:gd name="connsiteY4" fmla="*/ 2787179 h 2787179"/>
              <a:gd name="connsiteX5" fmla="*/ 3680604 w 5002424"/>
              <a:gd name="connsiteY5" fmla="*/ 0 h 2787179"/>
              <a:gd name="connsiteX6" fmla="*/ 1321820 w 5002424"/>
              <a:gd name="connsiteY6" fmla="*/ 0 h 278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2424" h="2787179">
                <a:moveTo>
                  <a:pt x="0" y="2787179"/>
                </a:moveTo>
                <a:lnTo>
                  <a:pt x="1720196" y="2787179"/>
                </a:lnTo>
                <a:lnTo>
                  <a:pt x="2501212" y="1039441"/>
                </a:lnTo>
                <a:lnTo>
                  <a:pt x="3282228" y="2787179"/>
                </a:lnTo>
                <a:lnTo>
                  <a:pt x="5002424" y="2787179"/>
                </a:lnTo>
                <a:lnTo>
                  <a:pt x="3680604" y="0"/>
                </a:lnTo>
                <a:lnTo>
                  <a:pt x="132182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22047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9892DD4-F8BB-7641-8CDC-45FA30E5BCDF}"/>
              </a:ext>
            </a:extLst>
          </p:cNvPr>
          <p:cNvSpPr>
            <a:spLocks noGrp="1"/>
          </p:cNvSpPr>
          <p:nvPr>
            <p:ph type="ftr" sz="quarter" idx="11"/>
          </p:nvPr>
        </p:nvSpPr>
        <p:spPr/>
        <p:txBody>
          <a:bodyPr/>
          <a:lstStyle/>
          <a:p>
            <a:r>
              <a:rPr lang="en-GB" dirty="0"/>
              <a:t>https://</a:t>
            </a:r>
            <a:r>
              <a:rPr lang="en-GB" dirty="0" err="1"/>
              <a:t>en.wikipedia.org</a:t>
            </a:r>
            <a:r>
              <a:rPr lang="en-GB" dirty="0"/>
              <a:t>/wiki/</a:t>
            </a:r>
            <a:r>
              <a:rPr lang="en-GB" dirty="0" err="1"/>
              <a:t>Binary_number#Binary_arithmetic</a:t>
            </a:r>
            <a:endParaRPr lang="en-GB" dirty="0"/>
          </a:p>
        </p:txBody>
      </p:sp>
      <p:sp>
        <p:nvSpPr>
          <p:cNvPr id="4" name="Slide Number Placeholder 3">
            <a:extLst>
              <a:ext uri="{FF2B5EF4-FFF2-40B4-BE49-F238E27FC236}">
                <a16:creationId xmlns:a16="http://schemas.microsoft.com/office/drawing/2014/main" id="{F534D723-EEA1-254F-A586-A56508679B0F}"/>
              </a:ext>
            </a:extLst>
          </p:cNvPr>
          <p:cNvSpPr>
            <a:spLocks noGrp="1"/>
          </p:cNvSpPr>
          <p:nvPr>
            <p:ph type="sldNum" sz="quarter" idx="12"/>
          </p:nvPr>
        </p:nvSpPr>
        <p:spPr/>
        <p:txBody>
          <a:bodyPr/>
          <a:lstStyle/>
          <a:p>
            <a:r>
              <a:rPr lang="en-GB"/>
              <a:t>Page </a:t>
            </a:r>
            <a:fld id="{BE3DC40E-DBBE-4E2D-9EEC-FBF0DA0E9179}" type="slidenum">
              <a:rPr lang="en-GB" smtClean="0"/>
              <a:t>36</a:t>
            </a:fld>
            <a:endParaRPr lang="en-GB" dirty="0"/>
          </a:p>
        </p:txBody>
      </p:sp>
      <p:sp>
        <p:nvSpPr>
          <p:cNvPr id="5" name="Title 4">
            <a:extLst>
              <a:ext uri="{FF2B5EF4-FFF2-40B4-BE49-F238E27FC236}">
                <a16:creationId xmlns:a16="http://schemas.microsoft.com/office/drawing/2014/main" id="{82E73FC5-68CB-1D4C-AA64-33B44DF20F86}"/>
              </a:ext>
            </a:extLst>
          </p:cNvPr>
          <p:cNvSpPr>
            <a:spLocks noGrp="1"/>
          </p:cNvSpPr>
          <p:nvPr>
            <p:ph type="title"/>
          </p:nvPr>
        </p:nvSpPr>
        <p:spPr/>
        <p:txBody>
          <a:bodyPr/>
          <a:lstStyle/>
          <a:p>
            <a:r>
              <a:rPr lang="en-US" dirty="0"/>
              <a:t>(2) Logical Level. Boolean arithmetic	</a:t>
            </a:r>
          </a:p>
        </p:txBody>
      </p:sp>
      <p:pic>
        <p:nvPicPr>
          <p:cNvPr id="6" name="Image" descr="Image">
            <a:extLst>
              <a:ext uri="{FF2B5EF4-FFF2-40B4-BE49-F238E27FC236}">
                <a16:creationId xmlns:a16="http://schemas.microsoft.com/office/drawing/2014/main" id="{E3192B14-DFAD-9C4A-91B9-8F3BE549D0C9}"/>
              </a:ext>
            </a:extLst>
          </p:cNvPr>
          <p:cNvPicPr>
            <a:picLocks noGrp="1" noChangeAspect="1"/>
          </p:cNvPicPr>
          <p:nvPr>
            <p:ph idx="1"/>
          </p:nvPr>
        </p:nvPicPr>
        <p:blipFill rotWithShape="1">
          <a:blip r:embed="rId3">
            <a:extLst/>
          </a:blip>
          <a:srcRect l="-2" r="-397"/>
          <a:stretch/>
        </p:blipFill>
        <p:spPr>
          <a:xfrm>
            <a:off x="462407" y="1332628"/>
            <a:ext cx="7652479" cy="5081445"/>
          </a:xfrm>
          <a:prstGeom prst="rect">
            <a:avLst/>
          </a:prstGeom>
          <a:ln w="12700">
            <a:miter lim="400000"/>
          </a:ln>
        </p:spPr>
      </p:pic>
      <p:pic>
        <p:nvPicPr>
          <p:cNvPr id="8" name="Picture 7">
            <a:extLst>
              <a:ext uri="{FF2B5EF4-FFF2-40B4-BE49-F238E27FC236}">
                <a16:creationId xmlns:a16="http://schemas.microsoft.com/office/drawing/2014/main" id="{84D6D9FB-5784-9F48-8E6D-F2D375064C62}"/>
              </a:ext>
            </a:extLst>
          </p:cNvPr>
          <p:cNvPicPr>
            <a:picLocks noChangeAspect="1"/>
          </p:cNvPicPr>
          <p:nvPr/>
        </p:nvPicPr>
        <p:blipFill rotWithShape="1">
          <a:blip r:embed="rId4">
            <a:extLst>
              <a:ext uri="{28A0092B-C50C-407E-A947-70E740481C1C}">
                <a14:useLocalDpi xmlns:a14="http://schemas.microsoft.com/office/drawing/2010/main" val="0"/>
              </a:ext>
            </a:extLst>
          </a:blip>
          <a:srcRect b="19978"/>
          <a:stretch/>
        </p:blipFill>
        <p:spPr>
          <a:xfrm>
            <a:off x="611843" y="1671177"/>
            <a:ext cx="1399856" cy="4221815"/>
          </a:xfrm>
          <a:prstGeom prst="rect">
            <a:avLst/>
          </a:prstGeom>
        </p:spPr>
      </p:pic>
      <p:pic>
        <p:nvPicPr>
          <p:cNvPr id="10" name="Picture 9">
            <a:extLst>
              <a:ext uri="{FF2B5EF4-FFF2-40B4-BE49-F238E27FC236}">
                <a16:creationId xmlns:a16="http://schemas.microsoft.com/office/drawing/2014/main" id="{A17856D6-4217-CA44-A6D2-BBC98220E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295" y="1671177"/>
            <a:ext cx="1784395" cy="1396926"/>
          </a:xfrm>
          <a:prstGeom prst="rect">
            <a:avLst/>
          </a:prstGeom>
        </p:spPr>
      </p:pic>
      <p:sp>
        <p:nvSpPr>
          <p:cNvPr id="11" name="Rectangle 10">
            <a:extLst>
              <a:ext uri="{FF2B5EF4-FFF2-40B4-BE49-F238E27FC236}">
                <a16:creationId xmlns:a16="http://schemas.microsoft.com/office/drawing/2014/main" id="{1B0E6F9F-001D-C247-94C2-5AF90AB52FA9}"/>
              </a:ext>
            </a:extLst>
          </p:cNvPr>
          <p:cNvSpPr/>
          <p:nvPr/>
        </p:nvSpPr>
        <p:spPr>
          <a:xfrm>
            <a:off x="2286000" y="1671177"/>
            <a:ext cx="2458994" cy="43094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Addition</a:t>
            </a:r>
          </a:p>
          <a:p>
            <a:pPr algn="ctr"/>
            <a:endParaRPr lang="en-US" dirty="0"/>
          </a:p>
          <a:p>
            <a:pPr algn="ctr"/>
            <a:r>
              <a:rPr lang="en-US" dirty="0"/>
              <a:t>Subtraction </a:t>
            </a:r>
          </a:p>
          <a:p>
            <a:pPr algn="ctr"/>
            <a:r>
              <a:rPr lang="en-US" dirty="0"/>
              <a:t>Multiplication</a:t>
            </a:r>
          </a:p>
          <a:p>
            <a:pPr algn="ctr"/>
            <a:r>
              <a:rPr lang="en-US" dirty="0"/>
              <a:t>Division</a:t>
            </a:r>
          </a:p>
          <a:p>
            <a:pPr algn="ctr"/>
            <a:endParaRPr lang="en-US" dirty="0"/>
          </a:p>
        </p:txBody>
      </p:sp>
    </p:spTree>
    <p:extLst>
      <p:ext uri="{BB962C8B-B14F-4D97-AF65-F5344CB8AC3E}">
        <p14:creationId xmlns:p14="http://schemas.microsoft.com/office/powerpoint/2010/main" val="3853243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37</a:t>
            </a:fld>
            <a:endParaRPr lang="en-GB" dirty="0"/>
          </a:p>
        </p:txBody>
      </p:sp>
      <p:sp>
        <p:nvSpPr>
          <p:cNvPr id="5" name="Title 4"/>
          <p:cNvSpPr>
            <a:spLocks noGrp="1"/>
          </p:cNvSpPr>
          <p:nvPr>
            <p:ph type="title"/>
          </p:nvPr>
        </p:nvSpPr>
        <p:spPr/>
        <p:txBody>
          <a:bodyPr/>
          <a:lstStyle/>
          <a:p>
            <a:r>
              <a:rPr lang="en-US" dirty="0"/>
              <a:t>(2) Some memory</a:t>
            </a:r>
          </a:p>
        </p:txBody>
      </p:sp>
      <p:sp>
        <p:nvSpPr>
          <p:cNvPr id="6" name="TextBox 5"/>
          <p:cNvSpPr txBox="1"/>
          <p:nvPr/>
        </p:nvSpPr>
        <p:spPr>
          <a:xfrm>
            <a:off x="3138231" y="2733575"/>
            <a:ext cx="3472634" cy="1569660"/>
          </a:xfrm>
          <a:prstGeom prst="rect">
            <a:avLst/>
          </a:prstGeom>
          <a:noFill/>
        </p:spPr>
        <p:txBody>
          <a:bodyPr wrap="square" rtlCol="0">
            <a:spAutoFit/>
          </a:bodyPr>
          <a:lstStyle/>
          <a:p>
            <a:r>
              <a:rPr lang="en-US" b="1" dirty="0"/>
              <a:t>flip-flop</a:t>
            </a:r>
            <a:r>
              <a:rPr lang="en-US" dirty="0"/>
              <a:t> or </a:t>
            </a:r>
            <a:r>
              <a:rPr lang="en-US" b="1" dirty="0"/>
              <a:t>latch</a:t>
            </a:r>
            <a:r>
              <a:rPr lang="en-US" dirty="0"/>
              <a:t> </a:t>
            </a:r>
          </a:p>
          <a:p>
            <a:r>
              <a:rPr lang="en-US" dirty="0"/>
              <a:t>is a </a:t>
            </a:r>
            <a:r>
              <a:rPr lang="en-US" dirty="0">
                <a:hlinkClick r:id="rId3" tooltip="Electronic circuit"/>
              </a:rPr>
              <a:t>circuit</a:t>
            </a:r>
            <a:r>
              <a:rPr lang="en-US" dirty="0"/>
              <a:t> </a:t>
            </a:r>
          </a:p>
          <a:p>
            <a:r>
              <a:rPr lang="en-US" dirty="0"/>
              <a:t>that "remembers" its last input (</a:t>
            </a:r>
            <a:r>
              <a:rPr lang="en-US" b="1" dirty="0"/>
              <a:t>0 </a:t>
            </a:r>
            <a:r>
              <a:rPr lang="en-US" dirty="0"/>
              <a:t>or </a:t>
            </a:r>
            <a:r>
              <a:rPr lang="en-US" b="1" dirty="0"/>
              <a:t>1</a:t>
            </a:r>
            <a:r>
              <a:rPr lang="en-US" dirty="0"/>
              <a:t>)</a:t>
            </a:r>
          </a:p>
        </p:txBody>
      </p:sp>
    </p:spTree>
    <p:extLst>
      <p:ext uri="{BB962C8B-B14F-4D97-AF65-F5344CB8AC3E}">
        <p14:creationId xmlns:p14="http://schemas.microsoft.com/office/powerpoint/2010/main" val="291928820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08482" y="1917621"/>
            <a:ext cx="2723946" cy="32607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t>Register</a:t>
            </a:r>
          </a:p>
        </p:txBody>
      </p:sp>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38</a:t>
            </a:fld>
            <a:endParaRPr lang="en-GB" dirty="0"/>
          </a:p>
        </p:txBody>
      </p:sp>
      <p:sp>
        <p:nvSpPr>
          <p:cNvPr id="5" name="Title 4"/>
          <p:cNvSpPr>
            <a:spLocks noGrp="1"/>
          </p:cNvSpPr>
          <p:nvPr>
            <p:ph type="title"/>
          </p:nvPr>
        </p:nvSpPr>
        <p:spPr/>
        <p:txBody>
          <a:bodyPr/>
          <a:lstStyle/>
          <a:p>
            <a:r>
              <a:rPr lang="en-US" dirty="0"/>
              <a:t>(2) More memory</a:t>
            </a:r>
          </a:p>
        </p:txBody>
      </p:sp>
      <p:sp>
        <p:nvSpPr>
          <p:cNvPr id="6" name="Rectangle 5"/>
          <p:cNvSpPr/>
          <p:nvPr/>
        </p:nvSpPr>
        <p:spPr>
          <a:xfrm>
            <a:off x="1424545" y="2165683"/>
            <a:ext cx="1674797" cy="510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Flip-flop</a:t>
            </a:r>
          </a:p>
        </p:txBody>
      </p:sp>
      <p:sp>
        <p:nvSpPr>
          <p:cNvPr id="8" name="Rectangle 7"/>
          <p:cNvSpPr/>
          <p:nvPr/>
        </p:nvSpPr>
        <p:spPr>
          <a:xfrm>
            <a:off x="1424544" y="2782062"/>
            <a:ext cx="1674797" cy="510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Flip-flop</a:t>
            </a:r>
          </a:p>
        </p:txBody>
      </p:sp>
      <p:sp>
        <p:nvSpPr>
          <p:cNvPr id="9" name="Rectangle 8"/>
          <p:cNvSpPr/>
          <p:nvPr/>
        </p:nvSpPr>
        <p:spPr>
          <a:xfrm>
            <a:off x="1424543" y="3398441"/>
            <a:ext cx="1674797" cy="510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Flip-flop</a:t>
            </a:r>
          </a:p>
        </p:txBody>
      </p:sp>
      <p:sp>
        <p:nvSpPr>
          <p:cNvPr id="10" name="Rectangle 9"/>
          <p:cNvSpPr/>
          <p:nvPr/>
        </p:nvSpPr>
        <p:spPr>
          <a:xfrm>
            <a:off x="1424542" y="4048130"/>
            <a:ext cx="1674797" cy="510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Flip-flop</a:t>
            </a:r>
          </a:p>
        </p:txBody>
      </p:sp>
    </p:spTree>
    <p:extLst>
      <p:ext uri="{BB962C8B-B14F-4D97-AF65-F5344CB8AC3E}">
        <p14:creationId xmlns:p14="http://schemas.microsoft.com/office/powerpoint/2010/main" val="61684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0204" y="1433942"/>
            <a:ext cx="8383604" cy="3782952"/>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RAM module</a:t>
            </a:r>
          </a:p>
        </p:txBody>
      </p:sp>
      <p:sp>
        <p:nvSpPr>
          <p:cNvPr id="11" name="Rectangle 10"/>
          <p:cNvSpPr/>
          <p:nvPr/>
        </p:nvSpPr>
        <p:spPr>
          <a:xfrm>
            <a:off x="773729" y="1698523"/>
            <a:ext cx="1440082" cy="2863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t>Register</a:t>
            </a:r>
          </a:p>
        </p:txBody>
      </p:sp>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39</a:t>
            </a:fld>
            <a:endParaRPr lang="en-GB" dirty="0"/>
          </a:p>
        </p:txBody>
      </p:sp>
      <p:sp>
        <p:nvSpPr>
          <p:cNvPr id="5" name="Title 4"/>
          <p:cNvSpPr>
            <a:spLocks noGrp="1"/>
          </p:cNvSpPr>
          <p:nvPr>
            <p:ph type="title"/>
          </p:nvPr>
        </p:nvSpPr>
        <p:spPr/>
        <p:txBody>
          <a:bodyPr/>
          <a:lstStyle/>
          <a:p>
            <a:r>
              <a:rPr lang="en-US" dirty="0"/>
              <a:t>(2) Even more memory</a:t>
            </a:r>
          </a:p>
        </p:txBody>
      </p:sp>
      <p:sp>
        <p:nvSpPr>
          <p:cNvPr id="6" name="Rectangle 5"/>
          <p:cNvSpPr/>
          <p:nvPr/>
        </p:nvSpPr>
        <p:spPr>
          <a:xfrm>
            <a:off x="981785" y="1798510"/>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8" name="Rectangle 7"/>
          <p:cNvSpPr/>
          <p:nvPr/>
        </p:nvSpPr>
        <p:spPr>
          <a:xfrm>
            <a:off x="981784" y="2414889"/>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9" name="Rectangle 8"/>
          <p:cNvSpPr/>
          <p:nvPr/>
        </p:nvSpPr>
        <p:spPr>
          <a:xfrm>
            <a:off x="981783" y="3031268"/>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10" name="Rectangle 9"/>
          <p:cNvSpPr/>
          <p:nvPr/>
        </p:nvSpPr>
        <p:spPr>
          <a:xfrm>
            <a:off x="981782" y="3680957"/>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12" name="Rectangle 11"/>
          <p:cNvSpPr/>
          <p:nvPr/>
        </p:nvSpPr>
        <p:spPr>
          <a:xfrm>
            <a:off x="2469990" y="1698523"/>
            <a:ext cx="1440082" cy="2863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t>Register</a:t>
            </a:r>
          </a:p>
        </p:txBody>
      </p:sp>
      <p:sp>
        <p:nvSpPr>
          <p:cNvPr id="13" name="Rectangle 12"/>
          <p:cNvSpPr/>
          <p:nvPr/>
        </p:nvSpPr>
        <p:spPr>
          <a:xfrm>
            <a:off x="2678046" y="1798510"/>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14" name="Rectangle 13"/>
          <p:cNvSpPr/>
          <p:nvPr/>
        </p:nvSpPr>
        <p:spPr>
          <a:xfrm>
            <a:off x="2678045" y="2414889"/>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15" name="Rectangle 14"/>
          <p:cNvSpPr/>
          <p:nvPr/>
        </p:nvSpPr>
        <p:spPr>
          <a:xfrm>
            <a:off x="2678044" y="3031268"/>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16" name="Rectangle 15"/>
          <p:cNvSpPr/>
          <p:nvPr/>
        </p:nvSpPr>
        <p:spPr>
          <a:xfrm>
            <a:off x="2678043" y="3680957"/>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17" name="Rectangle 16"/>
          <p:cNvSpPr/>
          <p:nvPr/>
        </p:nvSpPr>
        <p:spPr>
          <a:xfrm>
            <a:off x="4166251" y="1698523"/>
            <a:ext cx="1440082" cy="2863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t>Register</a:t>
            </a:r>
          </a:p>
        </p:txBody>
      </p:sp>
      <p:sp>
        <p:nvSpPr>
          <p:cNvPr id="18" name="Rectangle 17"/>
          <p:cNvSpPr/>
          <p:nvPr/>
        </p:nvSpPr>
        <p:spPr>
          <a:xfrm>
            <a:off x="4374307" y="1798510"/>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19" name="Rectangle 18"/>
          <p:cNvSpPr/>
          <p:nvPr/>
        </p:nvSpPr>
        <p:spPr>
          <a:xfrm>
            <a:off x="4374306" y="2414889"/>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20" name="Rectangle 19"/>
          <p:cNvSpPr/>
          <p:nvPr/>
        </p:nvSpPr>
        <p:spPr>
          <a:xfrm>
            <a:off x="4374305" y="3031268"/>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21" name="Rectangle 20"/>
          <p:cNvSpPr/>
          <p:nvPr/>
        </p:nvSpPr>
        <p:spPr>
          <a:xfrm>
            <a:off x="4374304" y="3680957"/>
            <a:ext cx="1029898" cy="44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Flip-flop</a:t>
            </a:r>
          </a:p>
        </p:txBody>
      </p:sp>
      <p:sp>
        <p:nvSpPr>
          <p:cNvPr id="2" name="TextBox 1"/>
          <p:cNvSpPr txBox="1"/>
          <p:nvPr/>
        </p:nvSpPr>
        <p:spPr>
          <a:xfrm>
            <a:off x="5977290" y="2666732"/>
            <a:ext cx="436338" cy="461665"/>
          </a:xfrm>
          <a:prstGeom prst="rect">
            <a:avLst/>
          </a:prstGeom>
          <a:noFill/>
        </p:spPr>
        <p:txBody>
          <a:bodyPr wrap="none" rtlCol="0">
            <a:spAutoFit/>
          </a:bodyPr>
          <a:lstStyle/>
          <a:p>
            <a:r>
              <a:rPr lang="en-US" dirty="0"/>
              <a:t>…</a:t>
            </a:r>
          </a:p>
        </p:txBody>
      </p:sp>
      <p:pic>
        <p:nvPicPr>
          <p:cNvPr id="6152" name="Picture 8" descr="https://qph.ec.quoracdn.net/main-qimg-04480bbfda4a7a40827d507132092971"/>
          <p:cNvPicPr>
            <a:picLocks noChangeAspect="1" noChangeArrowheads="1"/>
          </p:cNvPicPr>
          <p:nvPr/>
        </p:nvPicPr>
        <p:blipFill rotWithShape="1">
          <a:blip r:embed="rId2">
            <a:extLst>
              <a:ext uri="{28A0092B-C50C-407E-A947-70E740481C1C}">
                <a14:useLocalDpi xmlns:a14="http://schemas.microsoft.com/office/drawing/2010/main" val="0"/>
              </a:ext>
            </a:extLst>
          </a:blip>
          <a:srcRect t="65114"/>
          <a:stretch/>
        </p:blipFill>
        <p:spPr bwMode="auto">
          <a:xfrm>
            <a:off x="1993054" y="5202677"/>
            <a:ext cx="4762500" cy="149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96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inVertic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arn(inVertical)">
                                      <p:cBhvr>
                                        <p:cTn id="41" dur="500"/>
                                        <p:tgtEl>
                                          <p:spTgt spid="1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down)">
                                      <p:cBhvr>
                                        <p:cTn id="58" dur="5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down)">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1" grpId="0" animBg="1"/>
      <p:bldP spid="6"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t>What is Programming?</a:t>
            </a:r>
          </a:p>
        </p:txBody>
      </p:sp>
      <p:sp>
        <p:nvSpPr>
          <p:cNvPr id="94"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4</a:t>
            </a:fld>
            <a:endParaRPr/>
          </a:p>
        </p:txBody>
      </p:sp>
      <p:grpSp>
        <p:nvGrpSpPr>
          <p:cNvPr id="97" name="Group"/>
          <p:cNvGrpSpPr/>
          <p:nvPr/>
        </p:nvGrpSpPr>
        <p:grpSpPr>
          <a:xfrm>
            <a:off x="359536" y="1364017"/>
            <a:ext cx="3954330" cy="5222881"/>
            <a:chOff x="0" y="-27675"/>
            <a:chExt cx="3954327" cy="5222879"/>
          </a:xfrm>
        </p:grpSpPr>
        <p:sp>
          <p:nvSpPr>
            <p:cNvPr id="95" name="https://de.wikipedia.org/wiki/Architekt"/>
            <p:cNvSpPr txBox="1"/>
            <p:nvPr/>
          </p:nvSpPr>
          <p:spPr>
            <a:xfrm>
              <a:off x="169299" y="4979762"/>
              <a:ext cx="2102495" cy="215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u="sng">
                  <a:solidFill>
                    <a:schemeClr val="accent1"/>
                  </a:solidFill>
                  <a:uFill>
                    <a:solidFill>
                      <a:schemeClr val="accent1"/>
                    </a:solidFill>
                  </a:uFill>
                  <a:hlinkClick r:id="rId3"/>
                </a:defRPr>
              </a:lvl1pPr>
            </a:lstStyle>
            <a:p>
              <a:pPr>
                <a:defRPr u="none">
                  <a:solidFill>
                    <a:srgbClr val="000000"/>
                  </a:solidFill>
                  <a:uFillTx/>
                </a:defRPr>
              </a:pPr>
              <a:r>
                <a:rPr sz="800" u="sng" dirty="0">
                  <a:solidFill>
                    <a:schemeClr val="accent1"/>
                  </a:solidFill>
                  <a:uFill>
                    <a:solidFill>
                      <a:schemeClr val="accent1"/>
                    </a:solidFill>
                  </a:uFill>
                  <a:hlinkClick r:id="rId3"/>
                </a:rPr>
                <a:t>https://de.wikipedia.org/wiki/Architekt</a:t>
              </a:r>
            </a:p>
          </p:txBody>
        </p:sp>
        <p:pic>
          <p:nvPicPr>
            <p:cNvPr id="96" name="Image" descr="Image"/>
            <p:cNvPicPr>
              <a:picLocks noChangeAspect="1"/>
            </p:cNvPicPr>
            <p:nvPr/>
          </p:nvPicPr>
          <p:blipFill>
            <a:blip r:embed="rId4">
              <a:extLst/>
            </a:blip>
            <a:stretch>
              <a:fillRect/>
            </a:stretch>
          </p:blipFill>
          <p:spPr>
            <a:xfrm>
              <a:off x="0" y="-27675"/>
              <a:ext cx="3954327" cy="4882108"/>
            </a:xfrm>
            <a:prstGeom prst="rect">
              <a:avLst/>
            </a:prstGeom>
            <a:ln w="12700" cap="flat">
              <a:noFill/>
              <a:miter lim="400000"/>
            </a:ln>
            <a:effectLst/>
          </p:spPr>
        </p:pic>
      </p:grpSp>
      <p:pic>
        <p:nvPicPr>
          <p:cNvPr id="98" name="Image" descr="Image"/>
          <p:cNvPicPr>
            <a:picLocks noChangeAspect="1"/>
          </p:cNvPicPr>
          <p:nvPr/>
        </p:nvPicPr>
        <p:blipFill>
          <a:blip r:embed="rId5">
            <a:extLst/>
          </a:blip>
          <a:stretch>
            <a:fillRect/>
          </a:stretch>
        </p:blipFill>
        <p:spPr>
          <a:xfrm>
            <a:off x="5290655" y="1693304"/>
            <a:ext cx="3159084" cy="4481352"/>
          </a:xfrm>
          <a:prstGeom prst="rect">
            <a:avLst/>
          </a:prstGeom>
          <a:ln w="12700">
            <a:miter lim="400000"/>
          </a:ln>
        </p:spPr>
      </p:pic>
      <p:sp>
        <p:nvSpPr>
          <p:cNvPr id="99" name="https://commons.wikimedia.org/wiki/File:Art_in_dress_(1922)_(14781442712).jpg"/>
          <p:cNvSpPr txBox="1"/>
          <p:nvPr/>
        </p:nvSpPr>
        <p:spPr>
          <a:xfrm>
            <a:off x="528835" y="6479177"/>
            <a:ext cx="4981490" cy="5078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sz="900" dirty="0">
                <a:hlinkClick r:id="rId6"/>
              </a:rPr>
              <a:t>https://commons.wikimedia.org/wiki/File:Art_in_dress_(1922)_(14781442712).</a:t>
            </a:r>
            <a:r>
              <a:rPr sz="900" dirty="0" smtClean="0">
                <a:hlinkClick r:id="rId6"/>
              </a:rPr>
              <a:t>jpg</a:t>
            </a:r>
            <a:endParaRPr lang="en-US" sz="900" dirty="0" smtClean="0"/>
          </a:p>
          <a:p>
            <a:r>
              <a:rPr lang="en-US" sz="900" dirty="0"/>
              <a:t>slide borrowed from </a:t>
            </a:r>
            <a:r>
              <a:rPr lang="en-US" sz="900" dirty="0" err="1"/>
              <a:t>Svitlana</a:t>
            </a:r>
            <a:r>
              <a:rPr lang="en-US" sz="900" dirty="0"/>
              <a:t> </a:t>
            </a:r>
            <a:r>
              <a:rPr lang="en-US" sz="900" dirty="0" err="1"/>
              <a:t>Vakulenko</a:t>
            </a:r>
            <a:r>
              <a:rPr lang="en-US" sz="900" dirty="0"/>
              <a:t> WS 2017 lecture slides</a:t>
            </a:r>
            <a:r>
              <a:rPr lang="en-GB" sz="900" dirty="0"/>
              <a:t> </a:t>
            </a:r>
          </a:p>
          <a:p>
            <a:endParaRPr sz="900" dirty="0"/>
          </a:p>
        </p:txBody>
      </p:sp>
    </p:spTree>
    <p:extLst>
      <p:ext uri="{BB962C8B-B14F-4D97-AF65-F5344CB8AC3E}">
        <p14:creationId xmlns:p14="http://schemas.microsoft.com/office/powerpoint/2010/main" val="399754030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https://www.ebay.com/itm/8GB-2x-4GB-DDR3-1333-MHz-PC3-10600-Sodimm-Laptop-RAM-Memory-MacBook-Pro-Apple-/331028176930</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40</a:t>
            </a:fld>
            <a:endParaRPr lang="en-GB" dirty="0"/>
          </a:p>
        </p:txBody>
      </p:sp>
      <p:sp>
        <p:nvSpPr>
          <p:cNvPr id="5" name="Title 4"/>
          <p:cNvSpPr>
            <a:spLocks noGrp="1"/>
          </p:cNvSpPr>
          <p:nvPr>
            <p:ph type="title"/>
          </p:nvPr>
        </p:nvSpPr>
        <p:spPr/>
        <p:txBody>
          <a:bodyPr/>
          <a:lstStyle/>
          <a:p>
            <a:r>
              <a:rPr lang="en-US" dirty="0"/>
              <a:t>(2) RAM</a:t>
            </a:r>
          </a:p>
        </p:txBody>
      </p:sp>
      <p:pic>
        <p:nvPicPr>
          <p:cNvPr id="12290" name="Picture 2" descr="Image result for 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965" y="2036229"/>
            <a:ext cx="5232422" cy="377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57289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2BB43C-E81B-3C44-B996-EA0071506408}"/>
              </a:ext>
            </a:extLst>
          </p:cNvPr>
          <p:cNvSpPr>
            <a:spLocks noGrp="1"/>
          </p:cNvSpPr>
          <p:nvPr>
            <p:ph idx="1"/>
          </p:nvPr>
        </p:nvSpPr>
        <p:spPr/>
        <p:txBody>
          <a:bodyPr/>
          <a:lstStyle/>
          <a:p>
            <a:r>
              <a:rPr lang="en-US" dirty="0"/>
              <a:t>The role of the </a:t>
            </a:r>
            <a:r>
              <a:rPr lang="en-US" b="1" dirty="0"/>
              <a:t>PC</a:t>
            </a:r>
            <a:r>
              <a:rPr lang="en-US" dirty="0"/>
              <a:t> is to store the address of the current instruction in RAM that we want to execute</a:t>
            </a:r>
          </a:p>
        </p:txBody>
      </p:sp>
      <p:sp>
        <p:nvSpPr>
          <p:cNvPr id="3" name="Footer Placeholder 2">
            <a:extLst>
              <a:ext uri="{FF2B5EF4-FFF2-40B4-BE49-F238E27FC236}">
                <a16:creationId xmlns:a16="http://schemas.microsoft.com/office/drawing/2014/main" id="{A0AC73DE-D1EB-074F-9856-3D1DB569742A}"/>
              </a:ext>
            </a:extLst>
          </p:cNvPr>
          <p:cNvSpPr>
            <a:spLocks noGrp="1"/>
          </p:cNvSpPr>
          <p:nvPr>
            <p:ph type="ftr" sz="quarter" idx="11"/>
          </p:nvPr>
        </p:nvSpPr>
        <p:spPr/>
        <p:txBody>
          <a:bodyPr/>
          <a:lstStyle/>
          <a:p>
            <a:r>
              <a:rPr lang="en-GB"/>
              <a:t>Sample Footer</a:t>
            </a:r>
            <a:endParaRPr lang="en-GB" dirty="0"/>
          </a:p>
        </p:txBody>
      </p:sp>
      <p:sp>
        <p:nvSpPr>
          <p:cNvPr id="4" name="Slide Number Placeholder 3">
            <a:extLst>
              <a:ext uri="{FF2B5EF4-FFF2-40B4-BE49-F238E27FC236}">
                <a16:creationId xmlns:a16="http://schemas.microsoft.com/office/drawing/2014/main" id="{751B0F47-B8DE-E343-8FD0-AF8C52E36C7E}"/>
              </a:ext>
            </a:extLst>
          </p:cNvPr>
          <p:cNvSpPr>
            <a:spLocks noGrp="1"/>
          </p:cNvSpPr>
          <p:nvPr>
            <p:ph type="sldNum" sz="quarter" idx="12"/>
          </p:nvPr>
        </p:nvSpPr>
        <p:spPr/>
        <p:txBody>
          <a:bodyPr/>
          <a:lstStyle/>
          <a:p>
            <a:r>
              <a:rPr lang="en-GB"/>
              <a:t>Page </a:t>
            </a:r>
            <a:fld id="{BE3DC40E-DBBE-4E2D-9EEC-FBF0DA0E9179}" type="slidenum">
              <a:rPr lang="en-GB" smtClean="0"/>
              <a:t>41</a:t>
            </a:fld>
            <a:endParaRPr lang="en-GB" dirty="0"/>
          </a:p>
        </p:txBody>
      </p:sp>
      <p:sp>
        <p:nvSpPr>
          <p:cNvPr id="5" name="Title 4">
            <a:extLst>
              <a:ext uri="{FF2B5EF4-FFF2-40B4-BE49-F238E27FC236}">
                <a16:creationId xmlns:a16="http://schemas.microsoft.com/office/drawing/2014/main" id="{54A2A351-1909-FB48-AB67-9A6D44384609}"/>
              </a:ext>
            </a:extLst>
          </p:cNvPr>
          <p:cNvSpPr>
            <a:spLocks noGrp="1"/>
          </p:cNvSpPr>
          <p:nvPr>
            <p:ph type="title"/>
          </p:nvPr>
        </p:nvSpPr>
        <p:spPr/>
        <p:txBody>
          <a:bodyPr/>
          <a:lstStyle/>
          <a:p>
            <a:r>
              <a:rPr lang="en-US" dirty="0"/>
              <a:t>(3) Program counter (PC)</a:t>
            </a:r>
          </a:p>
        </p:txBody>
      </p:sp>
      <p:sp>
        <p:nvSpPr>
          <p:cNvPr id="6" name="Rectangle 5">
            <a:extLst>
              <a:ext uri="{FF2B5EF4-FFF2-40B4-BE49-F238E27FC236}">
                <a16:creationId xmlns:a16="http://schemas.microsoft.com/office/drawing/2014/main" id="{68A31B21-3D6C-C647-B70D-1C724CBF90E4}"/>
              </a:ext>
            </a:extLst>
          </p:cNvPr>
          <p:cNvSpPr/>
          <p:nvPr/>
        </p:nvSpPr>
        <p:spPr>
          <a:xfrm>
            <a:off x="5145161" y="2389768"/>
            <a:ext cx="3269791" cy="3281984"/>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sz="1400" dirty="0"/>
              <a:t>RAM module</a:t>
            </a:r>
          </a:p>
        </p:txBody>
      </p:sp>
      <p:sp>
        <p:nvSpPr>
          <p:cNvPr id="17" name="Rectangle 16">
            <a:extLst>
              <a:ext uri="{FF2B5EF4-FFF2-40B4-BE49-F238E27FC236}">
                <a16:creationId xmlns:a16="http://schemas.microsoft.com/office/drawing/2014/main" id="{7C451AC5-AD51-DA42-ACF0-CEE08F26B0FF}"/>
              </a:ext>
            </a:extLst>
          </p:cNvPr>
          <p:cNvSpPr/>
          <p:nvPr/>
        </p:nvSpPr>
        <p:spPr>
          <a:xfrm>
            <a:off x="7364627" y="2480754"/>
            <a:ext cx="939114" cy="29218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dirty="0"/>
              <a:t>Register</a:t>
            </a:r>
          </a:p>
        </p:txBody>
      </p:sp>
      <p:sp>
        <p:nvSpPr>
          <p:cNvPr id="18" name="Rectangle 17">
            <a:extLst>
              <a:ext uri="{FF2B5EF4-FFF2-40B4-BE49-F238E27FC236}">
                <a16:creationId xmlns:a16="http://schemas.microsoft.com/office/drawing/2014/main" id="{F138DDEC-0035-7F42-8EF4-E9957922992A}"/>
              </a:ext>
            </a:extLst>
          </p:cNvPr>
          <p:cNvSpPr/>
          <p:nvPr/>
        </p:nvSpPr>
        <p:spPr>
          <a:xfrm>
            <a:off x="7471171" y="2629692"/>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19" name="Rectangle 18">
            <a:extLst>
              <a:ext uri="{FF2B5EF4-FFF2-40B4-BE49-F238E27FC236}">
                <a16:creationId xmlns:a16="http://schemas.microsoft.com/office/drawing/2014/main" id="{7BFD7058-76EF-8E44-AC9F-3E6BAC592163}"/>
              </a:ext>
            </a:extLst>
          </p:cNvPr>
          <p:cNvSpPr/>
          <p:nvPr/>
        </p:nvSpPr>
        <p:spPr>
          <a:xfrm>
            <a:off x="7471170" y="3246071"/>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20" name="Rectangle 19">
            <a:extLst>
              <a:ext uri="{FF2B5EF4-FFF2-40B4-BE49-F238E27FC236}">
                <a16:creationId xmlns:a16="http://schemas.microsoft.com/office/drawing/2014/main" id="{1BE29710-AE82-0B4C-9B3F-D51499AD0AE7}"/>
              </a:ext>
            </a:extLst>
          </p:cNvPr>
          <p:cNvSpPr/>
          <p:nvPr/>
        </p:nvSpPr>
        <p:spPr>
          <a:xfrm>
            <a:off x="7471169" y="3862450"/>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21" name="Rectangle 20">
            <a:extLst>
              <a:ext uri="{FF2B5EF4-FFF2-40B4-BE49-F238E27FC236}">
                <a16:creationId xmlns:a16="http://schemas.microsoft.com/office/drawing/2014/main" id="{A26DA3B9-9CF3-5045-9CDA-6C18D4EC97BF}"/>
              </a:ext>
            </a:extLst>
          </p:cNvPr>
          <p:cNvSpPr/>
          <p:nvPr/>
        </p:nvSpPr>
        <p:spPr>
          <a:xfrm>
            <a:off x="7471168" y="4512139"/>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33" name="Rectangle 32">
            <a:extLst>
              <a:ext uri="{FF2B5EF4-FFF2-40B4-BE49-F238E27FC236}">
                <a16:creationId xmlns:a16="http://schemas.microsoft.com/office/drawing/2014/main" id="{12D58554-8D95-F240-A847-4469FE8DF075}"/>
              </a:ext>
            </a:extLst>
          </p:cNvPr>
          <p:cNvSpPr/>
          <p:nvPr/>
        </p:nvSpPr>
        <p:spPr>
          <a:xfrm>
            <a:off x="6372241" y="2480754"/>
            <a:ext cx="939114" cy="29218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dirty="0"/>
              <a:t>Register</a:t>
            </a:r>
          </a:p>
        </p:txBody>
      </p:sp>
      <p:sp>
        <p:nvSpPr>
          <p:cNvPr id="34" name="Rectangle 33">
            <a:extLst>
              <a:ext uri="{FF2B5EF4-FFF2-40B4-BE49-F238E27FC236}">
                <a16:creationId xmlns:a16="http://schemas.microsoft.com/office/drawing/2014/main" id="{1E198A3F-DD2A-584B-AF48-61CA6FE3F6E3}"/>
              </a:ext>
            </a:extLst>
          </p:cNvPr>
          <p:cNvSpPr/>
          <p:nvPr/>
        </p:nvSpPr>
        <p:spPr>
          <a:xfrm>
            <a:off x="6478785" y="2629692"/>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35" name="Rectangle 34">
            <a:extLst>
              <a:ext uri="{FF2B5EF4-FFF2-40B4-BE49-F238E27FC236}">
                <a16:creationId xmlns:a16="http://schemas.microsoft.com/office/drawing/2014/main" id="{B5376A03-0E97-2F4D-B0B7-AD1D971E8673}"/>
              </a:ext>
            </a:extLst>
          </p:cNvPr>
          <p:cNvSpPr/>
          <p:nvPr/>
        </p:nvSpPr>
        <p:spPr>
          <a:xfrm>
            <a:off x="6478784" y="3246071"/>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36" name="Rectangle 35">
            <a:extLst>
              <a:ext uri="{FF2B5EF4-FFF2-40B4-BE49-F238E27FC236}">
                <a16:creationId xmlns:a16="http://schemas.microsoft.com/office/drawing/2014/main" id="{9B5FFC30-26B4-BB4F-8284-6506F8A44A9E}"/>
              </a:ext>
            </a:extLst>
          </p:cNvPr>
          <p:cNvSpPr/>
          <p:nvPr/>
        </p:nvSpPr>
        <p:spPr>
          <a:xfrm>
            <a:off x="6478783" y="3862450"/>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37" name="Rectangle 36">
            <a:extLst>
              <a:ext uri="{FF2B5EF4-FFF2-40B4-BE49-F238E27FC236}">
                <a16:creationId xmlns:a16="http://schemas.microsoft.com/office/drawing/2014/main" id="{34ED9D91-E9B0-DE42-A7E1-9EC43E5829A2}"/>
              </a:ext>
            </a:extLst>
          </p:cNvPr>
          <p:cNvSpPr/>
          <p:nvPr/>
        </p:nvSpPr>
        <p:spPr>
          <a:xfrm>
            <a:off x="6478782" y="4512139"/>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38" name="Rectangle 37">
            <a:extLst>
              <a:ext uri="{FF2B5EF4-FFF2-40B4-BE49-F238E27FC236}">
                <a16:creationId xmlns:a16="http://schemas.microsoft.com/office/drawing/2014/main" id="{5F0D6F0B-FB44-1D4C-B64D-491887CB5FAB}"/>
              </a:ext>
            </a:extLst>
          </p:cNvPr>
          <p:cNvSpPr/>
          <p:nvPr/>
        </p:nvSpPr>
        <p:spPr>
          <a:xfrm>
            <a:off x="5367770" y="2480754"/>
            <a:ext cx="939114" cy="29218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dirty="0"/>
              <a:t>Register</a:t>
            </a:r>
          </a:p>
        </p:txBody>
      </p:sp>
      <p:sp>
        <p:nvSpPr>
          <p:cNvPr id="39" name="Rectangle 38">
            <a:extLst>
              <a:ext uri="{FF2B5EF4-FFF2-40B4-BE49-F238E27FC236}">
                <a16:creationId xmlns:a16="http://schemas.microsoft.com/office/drawing/2014/main" id="{D038ECA2-2625-E14A-8687-21DD666CA074}"/>
              </a:ext>
            </a:extLst>
          </p:cNvPr>
          <p:cNvSpPr/>
          <p:nvPr/>
        </p:nvSpPr>
        <p:spPr>
          <a:xfrm>
            <a:off x="5474314" y="2629692"/>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40" name="Rectangle 39">
            <a:extLst>
              <a:ext uri="{FF2B5EF4-FFF2-40B4-BE49-F238E27FC236}">
                <a16:creationId xmlns:a16="http://schemas.microsoft.com/office/drawing/2014/main" id="{F6EB62BC-DB63-0044-9BE0-C35822959C68}"/>
              </a:ext>
            </a:extLst>
          </p:cNvPr>
          <p:cNvSpPr/>
          <p:nvPr/>
        </p:nvSpPr>
        <p:spPr>
          <a:xfrm>
            <a:off x="5474313" y="3246071"/>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41" name="Rectangle 40">
            <a:extLst>
              <a:ext uri="{FF2B5EF4-FFF2-40B4-BE49-F238E27FC236}">
                <a16:creationId xmlns:a16="http://schemas.microsoft.com/office/drawing/2014/main" id="{81FCAAB9-DD76-014B-9725-4F8BC3F27C75}"/>
              </a:ext>
            </a:extLst>
          </p:cNvPr>
          <p:cNvSpPr/>
          <p:nvPr/>
        </p:nvSpPr>
        <p:spPr>
          <a:xfrm>
            <a:off x="5474312" y="3862450"/>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42" name="Rectangle 41">
            <a:extLst>
              <a:ext uri="{FF2B5EF4-FFF2-40B4-BE49-F238E27FC236}">
                <a16:creationId xmlns:a16="http://schemas.microsoft.com/office/drawing/2014/main" id="{18816E97-5204-7247-9307-D9E0D22FCF6D}"/>
              </a:ext>
            </a:extLst>
          </p:cNvPr>
          <p:cNvSpPr/>
          <p:nvPr/>
        </p:nvSpPr>
        <p:spPr>
          <a:xfrm>
            <a:off x="5474311" y="4512139"/>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43" name="Freeform 42">
            <a:extLst>
              <a:ext uri="{FF2B5EF4-FFF2-40B4-BE49-F238E27FC236}">
                <a16:creationId xmlns:a16="http://schemas.microsoft.com/office/drawing/2014/main" id="{D2BBC80D-C89C-9F45-8BF3-9CC2B16EA89A}"/>
              </a:ext>
            </a:extLst>
          </p:cNvPr>
          <p:cNvSpPr/>
          <p:nvPr/>
        </p:nvSpPr>
        <p:spPr>
          <a:xfrm flipV="1">
            <a:off x="313242" y="2409688"/>
            <a:ext cx="3185765" cy="1621072"/>
          </a:xfrm>
          <a:custGeom>
            <a:avLst/>
            <a:gdLst>
              <a:gd name="connsiteX0" fmla="*/ 0 w 5002424"/>
              <a:gd name="connsiteY0" fmla="*/ 2787179 h 2787179"/>
              <a:gd name="connsiteX1" fmla="*/ 1720196 w 5002424"/>
              <a:gd name="connsiteY1" fmla="*/ 2787179 h 2787179"/>
              <a:gd name="connsiteX2" fmla="*/ 2501212 w 5002424"/>
              <a:gd name="connsiteY2" fmla="*/ 1039441 h 2787179"/>
              <a:gd name="connsiteX3" fmla="*/ 3282228 w 5002424"/>
              <a:gd name="connsiteY3" fmla="*/ 2787179 h 2787179"/>
              <a:gd name="connsiteX4" fmla="*/ 5002424 w 5002424"/>
              <a:gd name="connsiteY4" fmla="*/ 2787179 h 2787179"/>
              <a:gd name="connsiteX5" fmla="*/ 3680604 w 5002424"/>
              <a:gd name="connsiteY5" fmla="*/ 0 h 2787179"/>
              <a:gd name="connsiteX6" fmla="*/ 1321820 w 5002424"/>
              <a:gd name="connsiteY6" fmla="*/ 0 h 278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2424" h="2787179">
                <a:moveTo>
                  <a:pt x="0" y="2787179"/>
                </a:moveTo>
                <a:lnTo>
                  <a:pt x="1720196" y="2787179"/>
                </a:lnTo>
                <a:lnTo>
                  <a:pt x="2501212" y="1039441"/>
                </a:lnTo>
                <a:lnTo>
                  <a:pt x="3282228" y="2787179"/>
                </a:lnTo>
                <a:lnTo>
                  <a:pt x="5002424" y="2787179"/>
                </a:lnTo>
                <a:lnTo>
                  <a:pt x="3680604" y="0"/>
                </a:lnTo>
                <a:lnTo>
                  <a:pt x="132182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60A681BD-9A8C-1D48-9A59-EBF56899D449}"/>
              </a:ext>
            </a:extLst>
          </p:cNvPr>
          <p:cNvSpPr txBox="1"/>
          <p:nvPr/>
        </p:nvSpPr>
        <p:spPr>
          <a:xfrm>
            <a:off x="1354558" y="3480029"/>
            <a:ext cx="1413356" cy="523220"/>
          </a:xfrm>
          <a:prstGeom prst="rect">
            <a:avLst/>
          </a:prstGeom>
          <a:noFill/>
        </p:spPr>
        <p:txBody>
          <a:bodyPr wrap="square" rtlCol="0">
            <a:spAutoFit/>
          </a:bodyPr>
          <a:lstStyle/>
          <a:p>
            <a:r>
              <a:rPr lang="en-US" sz="2800" b="1" dirty="0">
                <a:solidFill>
                  <a:schemeClr val="bg1"/>
                </a:solidFill>
              </a:rPr>
              <a:t>ALU</a:t>
            </a:r>
          </a:p>
        </p:txBody>
      </p:sp>
      <p:sp>
        <p:nvSpPr>
          <p:cNvPr id="45" name="Rectangle 44">
            <a:extLst>
              <a:ext uri="{FF2B5EF4-FFF2-40B4-BE49-F238E27FC236}">
                <a16:creationId xmlns:a16="http://schemas.microsoft.com/office/drawing/2014/main" id="{326CED26-AB44-6142-8051-73329B2EEC60}"/>
              </a:ext>
            </a:extLst>
          </p:cNvPr>
          <p:cNvSpPr/>
          <p:nvPr/>
        </p:nvSpPr>
        <p:spPr>
          <a:xfrm>
            <a:off x="3060342" y="5188220"/>
            <a:ext cx="877329" cy="804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PC</a:t>
            </a:r>
          </a:p>
        </p:txBody>
      </p:sp>
      <p:cxnSp>
        <p:nvCxnSpPr>
          <p:cNvPr id="47" name="Straight Arrow Connector 46">
            <a:extLst>
              <a:ext uri="{FF2B5EF4-FFF2-40B4-BE49-F238E27FC236}">
                <a16:creationId xmlns:a16="http://schemas.microsoft.com/office/drawing/2014/main" id="{5CA79722-77FE-5349-9B5A-56FAA1F98081}"/>
              </a:ext>
            </a:extLst>
          </p:cNvPr>
          <p:cNvCxnSpPr>
            <a:stCxn id="45" idx="3"/>
            <a:endCxn id="36" idx="1"/>
          </p:cNvCxnSpPr>
          <p:nvPr/>
        </p:nvCxnSpPr>
        <p:spPr>
          <a:xfrm flipV="1">
            <a:off x="3937671" y="4091010"/>
            <a:ext cx="2541112" cy="1499614"/>
          </a:xfrm>
          <a:prstGeom prst="straightConnector1">
            <a:avLst/>
          </a:prstGeom>
          <a:ln w="603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9034377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https://www.quora.com/What-is-the-best-way-to-teach-children-to-read-a-clock</a:t>
            </a:r>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42</a:t>
            </a:fld>
            <a:endParaRPr lang="en-GB" dirty="0"/>
          </a:p>
        </p:txBody>
      </p:sp>
      <p:sp>
        <p:nvSpPr>
          <p:cNvPr id="5" name="Title 4"/>
          <p:cNvSpPr>
            <a:spLocks noGrp="1"/>
          </p:cNvSpPr>
          <p:nvPr>
            <p:ph type="title"/>
          </p:nvPr>
        </p:nvSpPr>
        <p:spPr/>
        <p:txBody>
          <a:bodyPr/>
          <a:lstStyle/>
          <a:p>
            <a:r>
              <a:rPr lang="en-US" dirty="0"/>
              <a:t>(4)Write and read from memory in sync</a:t>
            </a:r>
          </a:p>
        </p:txBody>
      </p:sp>
      <p:pic>
        <p:nvPicPr>
          <p:cNvPr id="9218" name="Picture 2" descr="Image result for a clock"/>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59018" y="1399429"/>
            <a:ext cx="4625975" cy="462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49427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43</a:t>
            </a:fld>
            <a:endParaRPr lang="en-GB" dirty="0"/>
          </a:p>
        </p:txBody>
      </p:sp>
      <p:sp>
        <p:nvSpPr>
          <p:cNvPr id="5" name="Title 4"/>
          <p:cNvSpPr>
            <a:spLocks noGrp="1"/>
          </p:cNvSpPr>
          <p:nvPr>
            <p:ph type="title"/>
          </p:nvPr>
        </p:nvSpPr>
        <p:spPr/>
        <p:txBody>
          <a:bodyPr/>
          <a:lstStyle/>
          <a:p>
            <a:r>
              <a:rPr lang="en-US" dirty="0"/>
              <a:t>HARDWARE ready</a:t>
            </a:r>
          </a:p>
        </p:txBody>
      </p:sp>
      <p:pic>
        <p:nvPicPr>
          <p:cNvPr id="6" name="Picture 2" descr="Image result for a cl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09" y="3681359"/>
            <a:ext cx="2162358" cy="21623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8A31B21-3D6C-C647-B70D-1C724CBF90E4}"/>
              </a:ext>
            </a:extLst>
          </p:cNvPr>
          <p:cNvSpPr/>
          <p:nvPr/>
        </p:nvSpPr>
        <p:spPr>
          <a:xfrm>
            <a:off x="5415823" y="1980117"/>
            <a:ext cx="3269791" cy="3281984"/>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sz="1400" dirty="0"/>
              <a:t>RAM module</a:t>
            </a:r>
          </a:p>
        </p:txBody>
      </p:sp>
      <p:sp>
        <p:nvSpPr>
          <p:cNvPr id="12" name="Rectangle 11">
            <a:extLst>
              <a:ext uri="{FF2B5EF4-FFF2-40B4-BE49-F238E27FC236}">
                <a16:creationId xmlns:a16="http://schemas.microsoft.com/office/drawing/2014/main" id="{7C451AC5-AD51-DA42-ACF0-CEE08F26B0FF}"/>
              </a:ext>
            </a:extLst>
          </p:cNvPr>
          <p:cNvSpPr/>
          <p:nvPr/>
        </p:nvSpPr>
        <p:spPr>
          <a:xfrm>
            <a:off x="7635289" y="2071103"/>
            <a:ext cx="939114" cy="29218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dirty="0"/>
              <a:t>Register</a:t>
            </a:r>
          </a:p>
        </p:txBody>
      </p:sp>
      <p:sp>
        <p:nvSpPr>
          <p:cNvPr id="13" name="Rectangle 12">
            <a:extLst>
              <a:ext uri="{FF2B5EF4-FFF2-40B4-BE49-F238E27FC236}">
                <a16:creationId xmlns:a16="http://schemas.microsoft.com/office/drawing/2014/main" id="{F138DDEC-0035-7F42-8EF4-E9957922992A}"/>
              </a:ext>
            </a:extLst>
          </p:cNvPr>
          <p:cNvSpPr/>
          <p:nvPr/>
        </p:nvSpPr>
        <p:spPr>
          <a:xfrm>
            <a:off x="7741833" y="2220041"/>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14" name="Rectangle 13">
            <a:extLst>
              <a:ext uri="{FF2B5EF4-FFF2-40B4-BE49-F238E27FC236}">
                <a16:creationId xmlns:a16="http://schemas.microsoft.com/office/drawing/2014/main" id="{7BFD7058-76EF-8E44-AC9F-3E6BAC592163}"/>
              </a:ext>
            </a:extLst>
          </p:cNvPr>
          <p:cNvSpPr/>
          <p:nvPr/>
        </p:nvSpPr>
        <p:spPr>
          <a:xfrm>
            <a:off x="7741832" y="2836420"/>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15" name="Rectangle 14">
            <a:extLst>
              <a:ext uri="{FF2B5EF4-FFF2-40B4-BE49-F238E27FC236}">
                <a16:creationId xmlns:a16="http://schemas.microsoft.com/office/drawing/2014/main" id="{1BE29710-AE82-0B4C-9B3F-D51499AD0AE7}"/>
              </a:ext>
            </a:extLst>
          </p:cNvPr>
          <p:cNvSpPr/>
          <p:nvPr/>
        </p:nvSpPr>
        <p:spPr>
          <a:xfrm>
            <a:off x="7741831" y="3452799"/>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16" name="Rectangle 15">
            <a:extLst>
              <a:ext uri="{FF2B5EF4-FFF2-40B4-BE49-F238E27FC236}">
                <a16:creationId xmlns:a16="http://schemas.microsoft.com/office/drawing/2014/main" id="{A26DA3B9-9CF3-5045-9CDA-6C18D4EC97BF}"/>
              </a:ext>
            </a:extLst>
          </p:cNvPr>
          <p:cNvSpPr/>
          <p:nvPr/>
        </p:nvSpPr>
        <p:spPr>
          <a:xfrm>
            <a:off x="7741830" y="4102488"/>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17" name="Rectangle 16">
            <a:extLst>
              <a:ext uri="{FF2B5EF4-FFF2-40B4-BE49-F238E27FC236}">
                <a16:creationId xmlns:a16="http://schemas.microsoft.com/office/drawing/2014/main" id="{12D58554-8D95-F240-A847-4469FE8DF075}"/>
              </a:ext>
            </a:extLst>
          </p:cNvPr>
          <p:cNvSpPr/>
          <p:nvPr/>
        </p:nvSpPr>
        <p:spPr>
          <a:xfrm>
            <a:off x="6642903" y="2071103"/>
            <a:ext cx="939114" cy="29218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dirty="0"/>
              <a:t>Register</a:t>
            </a:r>
          </a:p>
        </p:txBody>
      </p:sp>
      <p:sp>
        <p:nvSpPr>
          <p:cNvPr id="18" name="Rectangle 17">
            <a:extLst>
              <a:ext uri="{FF2B5EF4-FFF2-40B4-BE49-F238E27FC236}">
                <a16:creationId xmlns:a16="http://schemas.microsoft.com/office/drawing/2014/main" id="{1E198A3F-DD2A-584B-AF48-61CA6FE3F6E3}"/>
              </a:ext>
            </a:extLst>
          </p:cNvPr>
          <p:cNvSpPr/>
          <p:nvPr/>
        </p:nvSpPr>
        <p:spPr>
          <a:xfrm>
            <a:off x="6749447" y="2220041"/>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19" name="Rectangle 18">
            <a:extLst>
              <a:ext uri="{FF2B5EF4-FFF2-40B4-BE49-F238E27FC236}">
                <a16:creationId xmlns:a16="http://schemas.microsoft.com/office/drawing/2014/main" id="{B5376A03-0E97-2F4D-B0B7-AD1D971E8673}"/>
              </a:ext>
            </a:extLst>
          </p:cNvPr>
          <p:cNvSpPr/>
          <p:nvPr/>
        </p:nvSpPr>
        <p:spPr>
          <a:xfrm>
            <a:off x="6749446" y="2836420"/>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20" name="Rectangle 19">
            <a:extLst>
              <a:ext uri="{FF2B5EF4-FFF2-40B4-BE49-F238E27FC236}">
                <a16:creationId xmlns:a16="http://schemas.microsoft.com/office/drawing/2014/main" id="{9B5FFC30-26B4-BB4F-8284-6506F8A44A9E}"/>
              </a:ext>
            </a:extLst>
          </p:cNvPr>
          <p:cNvSpPr/>
          <p:nvPr/>
        </p:nvSpPr>
        <p:spPr>
          <a:xfrm>
            <a:off x="6749445" y="3452799"/>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21" name="Rectangle 20">
            <a:extLst>
              <a:ext uri="{FF2B5EF4-FFF2-40B4-BE49-F238E27FC236}">
                <a16:creationId xmlns:a16="http://schemas.microsoft.com/office/drawing/2014/main" id="{34ED9D91-E9B0-DE42-A7E1-9EC43E5829A2}"/>
              </a:ext>
            </a:extLst>
          </p:cNvPr>
          <p:cNvSpPr/>
          <p:nvPr/>
        </p:nvSpPr>
        <p:spPr>
          <a:xfrm>
            <a:off x="6749444" y="4102488"/>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22" name="Rectangle 21">
            <a:extLst>
              <a:ext uri="{FF2B5EF4-FFF2-40B4-BE49-F238E27FC236}">
                <a16:creationId xmlns:a16="http://schemas.microsoft.com/office/drawing/2014/main" id="{5F0D6F0B-FB44-1D4C-B64D-491887CB5FAB}"/>
              </a:ext>
            </a:extLst>
          </p:cNvPr>
          <p:cNvSpPr/>
          <p:nvPr/>
        </p:nvSpPr>
        <p:spPr>
          <a:xfrm>
            <a:off x="5638432" y="2071103"/>
            <a:ext cx="939114" cy="29218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dirty="0"/>
              <a:t>Register</a:t>
            </a:r>
          </a:p>
        </p:txBody>
      </p:sp>
      <p:sp>
        <p:nvSpPr>
          <p:cNvPr id="23" name="Rectangle 22">
            <a:extLst>
              <a:ext uri="{FF2B5EF4-FFF2-40B4-BE49-F238E27FC236}">
                <a16:creationId xmlns:a16="http://schemas.microsoft.com/office/drawing/2014/main" id="{D038ECA2-2625-E14A-8687-21DD666CA074}"/>
              </a:ext>
            </a:extLst>
          </p:cNvPr>
          <p:cNvSpPr/>
          <p:nvPr/>
        </p:nvSpPr>
        <p:spPr>
          <a:xfrm>
            <a:off x="5744976" y="2220041"/>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24" name="Rectangle 23">
            <a:extLst>
              <a:ext uri="{FF2B5EF4-FFF2-40B4-BE49-F238E27FC236}">
                <a16:creationId xmlns:a16="http://schemas.microsoft.com/office/drawing/2014/main" id="{F6EB62BC-DB63-0044-9BE0-C35822959C68}"/>
              </a:ext>
            </a:extLst>
          </p:cNvPr>
          <p:cNvSpPr/>
          <p:nvPr/>
        </p:nvSpPr>
        <p:spPr>
          <a:xfrm>
            <a:off x="5744975" y="2836420"/>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25" name="Rectangle 24">
            <a:extLst>
              <a:ext uri="{FF2B5EF4-FFF2-40B4-BE49-F238E27FC236}">
                <a16:creationId xmlns:a16="http://schemas.microsoft.com/office/drawing/2014/main" id="{81FCAAB9-DD76-014B-9725-4F8BC3F27C75}"/>
              </a:ext>
            </a:extLst>
          </p:cNvPr>
          <p:cNvSpPr/>
          <p:nvPr/>
        </p:nvSpPr>
        <p:spPr>
          <a:xfrm>
            <a:off x="5744974" y="3452799"/>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26" name="Rectangle 25">
            <a:extLst>
              <a:ext uri="{FF2B5EF4-FFF2-40B4-BE49-F238E27FC236}">
                <a16:creationId xmlns:a16="http://schemas.microsoft.com/office/drawing/2014/main" id="{18816E97-5204-7247-9307-D9E0D22FCF6D}"/>
              </a:ext>
            </a:extLst>
          </p:cNvPr>
          <p:cNvSpPr/>
          <p:nvPr/>
        </p:nvSpPr>
        <p:spPr>
          <a:xfrm>
            <a:off x="5744973" y="4102488"/>
            <a:ext cx="660675" cy="45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Flip-flop</a:t>
            </a:r>
          </a:p>
        </p:txBody>
      </p:sp>
      <p:sp>
        <p:nvSpPr>
          <p:cNvPr id="27" name="Freeform 26">
            <a:extLst>
              <a:ext uri="{FF2B5EF4-FFF2-40B4-BE49-F238E27FC236}">
                <a16:creationId xmlns:a16="http://schemas.microsoft.com/office/drawing/2014/main" id="{D2BBC80D-C89C-9F45-8BF3-9CC2B16EA89A}"/>
              </a:ext>
            </a:extLst>
          </p:cNvPr>
          <p:cNvSpPr/>
          <p:nvPr/>
        </p:nvSpPr>
        <p:spPr>
          <a:xfrm flipV="1">
            <a:off x="1682608" y="1798356"/>
            <a:ext cx="3185765" cy="1621072"/>
          </a:xfrm>
          <a:custGeom>
            <a:avLst/>
            <a:gdLst>
              <a:gd name="connsiteX0" fmla="*/ 0 w 5002424"/>
              <a:gd name="connsiteY0" fmla="*/ 2787179 h 2787179"/>
              <a:gd name="connsiteX1" fmla="*/ 1720196 w 5002424"/>
              <a:gd name="connsiteY1" fmla="*/ 2787179 h 2787179"/>
              <a:gd name="connsiteX2" fmla="*/ 2501212 w 5002424"/>
              <a:gd name="connsiteY2" fmla="*/ 1039441 h 2787179"/>
              <a:gd name="connsiteX3" fmla="*/ 3282228 w 5002424"/>
              <a:gd name="connsiteY3" fmla="*/ 2787179 h 2787179"/>
              <a:gd name="connsiteX4" fmla="*/ 5002424 w 5002424"/>
              <a:gd name="connsiteY4" fmla="*/ 2787179 h 2787179"/>
              <a:gd name="connsiteX5" fmla="*/ 3680604 w 5002424"/>
              <a:gd name="connsiteY5" fmla="*/ 0 h 2787179"/>
              <a:gd name="connsiteX6" fmla="*/ 1321820 w 5002424"/>
              <a:gd name="connsiteY6" fmla="*/ 0 h 278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2424" h="2787179">
                <a:moveTo>
                  <a:pt x="0" y="2787179"/>
                </a:moveTo>
                <a:lnTo>
                  <a:pt x="1720196" y="2787179"/>
                </a:lnTo>
                <a:lnTo>
                  <a:pt x="2501212" y="1039441"/>
                </a:lnTo>
                <a:lnTo>
                  <a:pt x="3282228" y="2787179"/>
                </a:lnTo>
                <a:lnTo>
                  <a:pt x="5002424" y="2787179"/>
                </a:lnTo>
                <a:lnTo>
                  <a:pt x="3680604" y="0"/>
                </a:lnTo>
                <a:lnTo>
                  <a:pt x="132182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60A681BD-9A8C-1D48-9A59-EBF56899D449}"/>
              </a:ext>
            </a:extLst>
          </p:cNvPr>
          <p:cNvSpPr txBox="1"/>
          <p:nvPr/>
        </p:nvSpPr>
        <p:spPr>
          <a:xfrm>
            <a:off x="2774975" y="2840816"/>
            <a:ext cx="1413356" cy="523220"/>
          </a:xfrm>
          <a:prstGeom prst="rect">
            <a:avLst/>
          </a:prstGeom>
          <a:noFill/>
        </p:spPr>
        <p:txBody>
          <a:bodyPr wrap="square" rtlCol="0">
            <a:spAutoFit/>
          </a:bodyPr>
          <a:lstStyle/>
          <a:p>
            <a:r>
              <a:rPr lang="en-US" sz="2800" b="1" dirty="0">
                <a:solidFill>
                  <a:schemeClr val="bg1"/>
                </a:solidFill>
              </a:rPr>
              <a:t>ALU</a:t>
            </a:r>
          </a:p>
        </p:txBody>
      </p:sp>
      <p:sp>
        <p:nvSpPr>
          <p:cNvPr id="29" name="Rectangle 28">
            <a:extLst>
              <a:ext uri="{FF2B5EF4-FFF2-40B4-BE49-F238E27FC236}">
                <a16:creationId xmlns:a16="http://schemas.microsoft.com/office/drawing/2014/main" id="{326CED26-AB44-6142-8051-73329B2EEC60}"/>
              </a:ext>
            </a:extLst>
          </p:cNvPr>
          <p:cNvSpPr/>
          <p:nvPr/>
        </p:nvSpPr>
        <p:spPr>
          <a:xfrm>
            <a:off x="3331004" y="4778569"/>
            <a:ext cx="877329" cy="804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PC</a:t>
            </a:r>
          </a:p>
        </p:txBody>
      </p:sp>
      <p:cxnSp>
        <p:nvCxnSpPr>
          <p:cNvPr id="30" name="Straight Arrow Connector 29">
            <a:extLst>
              <a:ext uri="{FF2B5EF4-FFF2-40B4-BE49-F238E27FC236}">
                <a16:creationId xmlns:a16="http://schemas.microsoft.com/office/drawing/2014/main" id="{5CA79722-77FE-5349-9B5A-56FAA1F98081}"/>
              </a:ext>
            </a:extLst>
          </p:cNvPr>
          <p:cNvCxnSpPr>
            <a:stCxn id="29" idx="3"/>
            <a:endCxn id="20" idx="1"/>
          </p:cNvCxnSpPr>
          <p:nvPr/>
        </p:nvCxnSpPr>
        <p:spPr>
          <a:xfrm flipV="1">
            <a:off x="4208333" y="3681359"/>
            <a:ext cx="2541112" cy="1499614"/>
          </a:xfrm>
          <a:prstGeom prst="straightConnector1">
            <a:avLst/>
          </a:prstGeom>
          <a:ln w="603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2526402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44</a:t>
            </a:fld>
            <a:endParaRPr lang="en-GB" dirty="0"/>
          </a:p>
        </p:txBody>
      </p:sp>
      <p:pic>
        <p:nvPicPr>
          <p:cNvPr id="13314" name="Picture 2" descr="Image result for imitation game"/>
          <p:cNvPicPr>
            <a:picLocks noChangeAspect="1" noChangeArrowheads="1"/>
          </p:cNvPicPr>
          <p:nvPr/>
        </p:nvPicPr>
        <p:blipFill rotWithShape="1">
          <a:blip r:embed="rId3">
            <a:extLst>
              <a:ext uri="{28A0092B-C50C-407E-A947-70E740481C1C}">
                <a14:useLocalDpi xmlns:a14="http://schemas.microsoft.com/office/drawing/2010/main" val="0"/>
              </a:ext>
            </a:extLst>
          </a:blip>
          <a:srcRect t="15847" b="10502"/>
          <a:stretch/>
        </p:blipFill>
        <p:spPr bwMode="auto">
          <a:xfrm>
            <a:off x="0" y="69548"/>
            <a:ext cx="9144000" cy="6734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604084"/>
            <a:ext cx="3280065" cy="184666"/>
          </a:xfrm>
          <a:prstGeom prst="rect">
            <a:avLst/>
          </a:prstGeom>
          <a:noFill/>
        </p:spPr>
        <p:txBody>
          <a:bodyPr wrap="none" rtlCol="0">
            <a:spAutoFit/>
          </a:bodyPr>
          <a:lstStyle/>
          <a:p>
            <a:r>
              <a:rPr lang="en-US" sz="600" dirty="0">
                <a:solidFill>
                  <a:schemeClr val="bg1"/>
                </a:solidFill>
              </a:rPr>
              <a:t>https://www.amazon.com/Imitation-Game-Alexandre-Desplat/dp/B00N2B1Z3U</a:t>
            </a:r>
          </a:p>
        </p:txBody>
      </p:sp>
    </p:spTree>
    <p:extLst>
      <p:ext uri="{BB962C8B-B14F-4D97-AF65-F5344CB8AC3E}">
        <p14:creationId xmlns:p14="http://schemas.microsoft.com/office/powerpoint/2010/main" val="207132707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45</a:t>
            </a:fld>
            <a:endParaRPr lang="en-GB" dirty="0"/>
          </a:p>
        </p:txBody>
      </p:sp>
      <p:pic>
        <p:nvPicPr>
          <p:cNvPr id="13314" name="Picture 2" descr="Image result for imitation game"/>
          <p:cNvPicPr>
            <a:picLocks noChangeAspect="1" noChangeArrowheads="1"/>
          </p:cNvPicPr>
          <p:nvPr/>
        </p:nvPicPr>
        <p:blipFill rotWithShape="1">
          <a:blip r:embed="rId3">
            <a:extLst>
              <a:ext uri="{28A0092B-C50C-407E-A947-70E740481C1C}">
                <a14:useLocalDpi xmlns:a14="http://schemas.microsoft.com/office/drawing/2010/main" val="0"/>
              </a:ext>
            </a:extLst>
          </a:blip>
          <a:srcRect t="15847" b="10502"/>
          <a:stretch/>
        </p:blipFill>
        <p:spPr bwMode="auto">
          <a:xfrm>
            <a:off x="0" y="69548"/>
            <a:ext cx="9144000" cy="6734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604084"/>
            <a:ext cx="3280065" cy="184666"/>
          </a:xfrm>
          <a:prstGeom prst="rect">
            <a:avLst/>
          </a:prstGeom>
          <a:noFill/>
        </p:spPr>
        <p:txBody>
          <a:bodyPr wrap="none" rtlCol="0">
            <a:spAutoFit/>
          </a:bodyPr>
          <a:lstStyle/>
          <a:p>
            <a:r>
              <a:rPr lang="en-US" sz="600" dirty="0">
                <a:solidFill>
                  <a:schemeClr val="bg1"/>
                </a:solidFill>
              </a:rPr>
              <a:t>https://www.amazon.com/Imitation-Game-Alexandre-Desplat/dp/B00N2B1Z3U</a:t>
            </a:r>
          </a:p>
        </p:txBody>
      </p:sp>
      <p:sp>
        <p:nvSpPr>
          <p:cNvPr id="2" name="Rectangle 1"/>
          <p:cNvSpPr/>
          <p:nvPr/>
        </p:nvSpPr>
        <p:spPr>
          <a:xfrm>
            <a:off x="342900" y="5239338"/>
            <a:ext cx="8458200" cy="1384995"/>
          </a:xfrm>
          <a:prstGeom prst="rect">
            <a:avLst/>
          </a:prstGeom>
        </p:spPr>
        <p:txBody>
          <a:bodyPr wrap="square">
            <a:spAutoFit/>
          </a:bodyPr>
          <a:lstStyle/>
          <a:p>
            <a:r>
              <a:rPr lang="en-US" sz="2800" b="1" dirty="0">
                <a:solidFill>
                  <a:schemeClr val="bg1"/>
                </a:solidFill>
                <a:latin typeface="+mj-lt"/>
                <a:cs typeface="Calibri" panose="020F0502020204030204" pitchFamily="34" charset="0"/>
              </a:rPr>
              <a:t>a device </a:t>
            </a:r>
            <a:r>
              <a:rPr lang="en-US" sz="2800" dirty="0">
                <a:solidFill>
                  <a:schemeClr val="bg1"/>
                </a:solidFill>
                <a:latin typeface="+mj-lt"/>
                <a:cs typeface="Calibri" panose="020F0502020204030204" pitchFamily="34" charset="0"/>
              </a:rPr>
              <a:t>that could be reconfigured to perform </a:t>
            </a:r>
            <a:r>
              <a:rPr lang="en-US" sz="2800" b="1" dirty="0">
                <a:solidFill>
                  <a:schemeClr val="bg1"/>
                </a:solidFill>
                <a:latin typeface="+mj-lt"/>
                <a:cs typeface="Calibri" panose="020F0502020204030204" pitchFamily="34" charset="0"/>
              </a:rPr>
              <a:t>any </a:t>
            </a:r>
            <a:r>
              <a:rPr lang="en-US" sz="2800" dirty="0">
                <a:solidFill>
                  <a:schemeClr val="bg1"/>
                </a:solidFill>
                <a:latin typeface="+mj-lt"/>
                <a:cs typeface="Calibri" panose="020F0502020204030204" pitchFamily="34" charset="0"/>
              </a:rPr>
              <a:t>number of different tasks </a:t>
            </a:r>
            <a:r>
              <a:rPr lang="en-US" sz="2800" b="1" i="1" dirty="0">
                <a:solidFill>
                  <a:schemeClr val="bg1"/>
                </a:solidFill>
                <a:latin typeface="+mj-lt"/>
                <a:cs typeface="Calibri" panose="020F0502020204030204" pitchFamily="34" charset="0"/>
              </a:rPr>
              <a:t>without</a:t>
            </a:r>
            <a:r>
              <a:rPr lang="en-US" sz="2800" i="1" dirty="0">
                <a:solidFill>
                  <a:schemeClr val="bg1"/>
                </a:solidFill>
                <a:latin typeface="+mj-lt"/>
                <a:cs typeface="Calibri" panose="020F0502020204030204" pitchFamily="34" charset="0"/>
              </a:rPr>
              <a:t> </a:t>
            </a:r>
            <a:r>
              <a:rPr lang="en-US" sz="2800" dirty="0">
                <a:solidFill>
                  <a:schemeClr val="bg1"/>
                </a:solidFill>
                <a:latin typeface="+mj-lt"/>
                <a:cs typeface="Calibri" panose="020F0502020204030204" pitchFamily="34" charset="0"/>
              </a:rPr>
              <a:t>having to change any of the internal circuitry</a:t>
            </a:r>
          </a:p>
        </p:txBody>
      </p:sp>
      <p:sp>
        <p:nvSpPr>
          <p:cNvPr id="7" name="TextBox 6"/>
          <p:cNvSpPr txBox="1"/>
          <p:nvPr/>
        </p:nvSpPr>
        <p:spPr>
          <a:xfrm>
            <a:off x="2640884" y="1009095"/>
            <a:ext cx="4134080" cy="707886"/>
          </a:xfrm>
          <a:prstGeom prst="rect">
            <a:avLst/>
          </a:prstGeom>
          <a:noFill/>
        </p:spPr>
        <p:txBody>
          <a:bodyPr wrap="none" rtlCol="0">
            <a:spAutoFit/>
          </a:bodyPr>
          <a:lstStyle/>
          <a:p>
            <a:r>
              <a:rPr lang="en-US" sz="4000" dirty="0">
                <a:solidFill>
                  <a:schemeClr val="bg1"/>
                </a:solidFill>
                <a:highlight>
                  <a:srgbClr val="000000"/>
                </a:highlight>
              </a:rPr>
              <a:t>Turing machine</a:t>
            </a:r>
          </a:p>
        </p:txBody>
      </p:sp>
    </p:spTree>
    <p:extLst>
      <p:ext uri="{BB962C8B-B14F-4D97-AF65-F5344CB8AC3E}">
        <p14:creationId xmlns:p14="http://schemas.microsoft.com/office/powerpoint/2010/main" val="281630421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Sample Footer</a:t>
            </a:r>
            <a:endParaRPr lang="en-GB" dirty="0"/>
          </a:p>
        </p:txBody>
      </p:sp>
      <p:sp>
        <p:nvSpPr>
          <p:cNvPr id="4" name="Slide Number Placeholder 3"/>
          <p:cNvSpPr>
            <a:spLocks noGrp="1"/>
          </p:cNvSpPr>
          <p:nvPr>
            <p:ph type="sldNum" sz="quarter" idx="12"/>
          </p:nvPr>
        </p:nvSpPr>
        <p:spPr/>
        <p:txBody>
          <a:bodyPr/>
          <a:lstStyle/>
          <a:p>
            <a:r>
              <a:rPr lang="en-GB" smtClean="0"/>
              <a:t>Page </a:t>
            </a:r>
            <a:fld id="{BE3DC40E-DBBE-4E2D-9EEC-FBF0DA0E9179}" type="slidenum">
              <a:rPr lang="en-GB" smtClean="0"/>
              <a:t>46</a:t>
            </a:fld>
            <a:endParaRPr lang="en-GB" dirty="0"/>
          </a:p>
        </p:txBody>
      </p:sp>
      <p:sp>
        <p:nvSpPr>
          <p:cNvPr id="5" name="Title 4"/>
          <p:cNvSpPr>
            <a:spLocks noGrp="1"/>
          </p:cNvSpPr>
          <p:nvPr>
            <p:ph type="title"/>
          </p:nvPr>
        </p:nvSpPr>
        <p:spPr/>
        <p:txBody>
          <a:bodyPr>
            <a:normAutofit/>
          </a:bodyPr>
          <a:lstStyle/>
          <a:p>
            <a:r>
              <a:rPr lang="en-US" sz="4000" dirty="0" smtClean="0"/>
              <a:t>Quiz 1!</a:t>
            </a:r>
            <a:endParaRPr lang="en-US" sz="4000" dirty="0"/>
          </a:p>
        </p:txBody>
      </p:sp>
    </p:spTree>
    <p:extLst>
      <p:ext uri="{BB962C8B-B14F-4D97-AF65-F5344CB8AC3E}">
        <p14:creationId xmlns:p14="http://schemas.microsoft.com/office/powerpoint/2010/main" val="231990176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462407" y="2161705"/>
            <a:ext cx="7759700" cy="2021434"/>
          </a:xfrm>
          <a:prstGeom prst="rect">
            <a:avLst/>
          </a:prstGeom>
        </p:spPr>
      </p:pic>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47</a:t>
            </a:fld>
            <a:endParaRPr lang="en-GB" dirty="0"/>
          </a:p>
        </p:txBody>
      </p:sp>
      <p:sp>
        <p:nvSpPr>
          <p:cNvPr id="5" name="Title 4"/>
          <p:cNvSpPr>
            <a:spLocks noGrp="1"/>
          </p:cNvSpPr>
          <p:nvPr>
            <p:ph type="title"/>
          </p:nvPr>
        </p:nvSpPr>
        <p:spPr/>
        <p:txBody>
          <a:bodyPr/>
          <a:lstStyle/>
          <a:p>
            <a:r>
              <a:rPr lang="en-US" dirty="0"/>
              <a:t>Assembler!</a:t>
            </a:r>
          </a:p>
        </p:txBody>
      </p:sp>
    </p:spTree>
    <p:extLst>
      <p:ext uri="{BB962C8B-B14F-4D97-AF65-F5344CB8AC3E}">
        <p14:creationId xmlns:p14="http://schemas.microsoft.com/office/powerpoint/2010/main" val="221634350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65338" y="4614102"/>
            <a:ext cx="1622814" cy="1393009"/>
          </a:xfrm>
        </p:spPr>
        <p:txBody>
          <a:bodyPr>
            <a:normAutofit/>
          </a:bodyPr>
          <a:lstStyle/>
          <a:p>
            <a:r>
              <a:rPr lang="en-US" sz="2800" b="1" dirty="0"/>
              <a:t>C++</a:t>
            </a:r>
          </a:p>
          <a:p>
            <a:r>
              <a:rPr lang="en-US" sz="2800" b="1" dirty="0"/>
              <a:t>C</a:t>
            </a:r>
          </a:p>
          <a:p>
            <a:endParaRPr lang="en-US" sz="2800" dirty="0"/>
          </a:p>
        </p:txBody>
      </p:sp>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48</a:t>
            </a:fld>
            <a:endParaRPr lang="en-GB" dirty="0"/>
          </a:p>
        </p:txBody>
      </p:sp>
      <p:sp>
        <p:nvSpPr>
          <p:cNvPr id="5" name="Title 4"/>
          <p:cNvSpPr>
            <a:spLocks noGrp="1"/>
          </p:cNvSpPr>
          <p:nvPr>
            <p:ph type="title"/>
          </p:nvPr>
        </p:nvSpPr>
        <p:spPr/>
        <p:txBody>
          <a:bodyPr/>
          <a:lstStyle/>
          <a:p>
            <a:r>
              <a:rPr lang="en-US" dirty="0"/>
              <a:t>Low level languages </a:t>
            </a:r>
          </a:p>
        </p:txBody>
      </p:sp>
      <p:pic>
        <p:nvPicPr>
          <p:cNvPr id="6" name="Picture 5"/>
          <p:cNvPicPr>
            <a:picLocks noChangeAspect="1"/>
          </p:cNvPicPr>
          <p:nvPr/>
        </p:nvPicPr>
        <p:blipFill>
          <a:blip r:embed="rId3"/>
          <a:stretch>
            <a:fillRect/>
          </a:stretch>
        </p:blipFill>
        <p:spPr>
          <a:xfrm>
            <a:off x="3188152" y="4147946"/>
            <a:ext cx="3333750" cy="2162175"/>
          </a:xfrm>
          <a:prstGeom prst="rect">
            <a:avLst/>
          </a:prstGeom>
        </p:spPr>
      </p:pic>
      <p:pic>
        <p:nvPicPr>
          <p:cNvPr id="7" name="Picture 6"/>
          <p:cNvPicPr>
            <a:picLocks noChangeAspect="1"/>
          </p:cNvPicPr>
          <p:nvPr/>
        </p:nvPicPr>
        <p:blipFill>
          <a:blip r:embed="rId4"/>
          <a:stretch>
            <a:fillRect/>
          </a:stretch>
        </p:blipFill>
        <p:spPr>
          <a:xfrm>
            <a:off x="1375106" y="1784301"/>
            <a:ext cx="6959841" cy="1394952"/>
          </a:xfrm>
          <a:prstGeom prst="rect">
            <a:avLst/>
          </a:prstGeom>
        </p:spPr>
      </p:pic>
      <p:cxnSp>
        <p:nvCxnSpPr>
          <p:cNvPr id="9" name="Straight Arrow Connector 8"/>
          <p:cNvCxnSpPr>
            <a:stCxn id="6" idx="0"/>
            <a:endCxn id="7" idx="2"/>
          </p:cNvCxnSpPr>
          <p:nvPr/>
        </p:nvCxnSpPr>
        <p:spPr>
          <a:xfrm flipV="1">
            <a:off x="4855027" y="3179253"/>
            <a:ext cx="0" cy="9686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96427" y="3390098"/>
            <a:ext cx="1563248" cy="461665"/>
          </a:xfrm>
          <a:prstGeom prst="rect">
            <a:avLst/>
          </a:prstGeom>
          <a:noFill/>
        </p:spPr>
        <p:txBody>
          <a:bodyPr wrap="none" rtlCol="0">
            <a:spAutoFit/>
          </a:bodyPr>
          <a:lstStyle/>
          <a:p>
            <a:r>
              <a:rPr lang="en-US" dirty="0"/>
              <a:t>Compiler</a:t>
            </a:r>
          </a:p>
        </p:txBody>
      </p:sp>
      <p:sp>
        <p:nvSpPr>
          <p:cNvPr id="12" name="TextBox 11"/>
          <p:cNvSpPr txBox="1"/>
          <p:nvPr/>
        </p:nvSpPr>
        <p:spPr>
          <a:xfrm>
            <a:off x="316894" y="1387965"/>
            <a:ext cx="1878457" cy="461665"/>
          </a:xfrm>
          <a:prstGeom prst="rect">
            <a:avLst/>
          </a:prstGeom>
          <a:noFill/>
        </p:spPr>
        <p:txBody>
          <a:bodyPr wrap="square" rtlCol="0">
            <a:spAutoFit/>
          </a:bodyPr>
          <a:lstStyle/>
          <a:p>
            <a:r>
              <a:rPr lang="en-US" dirty="0"/>
              <a:t>Assembler</a:t>
            </a:r>
          </a:p>
        </p:txBody>
      </p:sp>
    </p:spTree>
    <p:extLst>
      <p:ext uri="{BB962C8B-B14F-4D97-AF65-F5344CB8AC3E}">
        <p14:creationId xmlns:p14="http://schemas.microsoft.com/office/powerpoint/2010/main" val="2864256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b="1" dirty="0">
                <a:solidFill>
                  <a:srgbClr val="FF0000"/>
                </a:solidFill>
              </a:rPr>
              <a:t>Python</a:t>
            </a:r>
            <a:r>
              <a:rPr lang="en-US" dirty="0"/>
              <a:t> </a:t>
            </a:r>
          </a:p>
          <a:p>
            <a:r>
              <a:rPr lang="en-US" dirty="0"/>
              <a:t>Ruby</a:t>
            </a:r>
          </a:p>
          <a:p>
            <a:r>
              <a:rPr lang="en-US" dirty="0"/>
              <a:t>PHP</a:t>
            </a:r>
          </a:p>
          <a:p>
            <a:r>
              <a:rPr lang="en-US" dirty="0"/>
              <a:t>Perl</a:t>
            </a:r>
          </a:p>
          <a:p>
            <a:r>
              <a:rPr lang="en-US" dirty="0"/>
              <a:t>BASIC</a:t>
            </a:r>
          </a:p>
          <a:p>
            <a:r>
              <a:rPr lang="en-US" dirty="0"/>
              <a:t>Java</a:t>
            </a:r>
          </a:p>
          <a:p>
            <a:r>
              <a:rPr lang="en-US" dirty="0"/>
              <a:t>..</a:t>
            </a:r>
          </a:p>
        </p:txBody>
      </p:sp>
      <p:sp>
        <p:nvSpPr>
          <p:cNvPr id="3" name="Footer Placeholder 2"/>
          <p:cNvSpPr>
            <a:spLocks noGrp="1"/>
          </p:cNvSpPr>
          <p:nvPr>
            <p:ph type="ftr" sz="quarter" idx="11"/>
          </p:nvPr>
        </p:nvSpPr>
        <p:spPr/>
        <p:txBody>
          <a:bodyPr/>
          <a:lstStyle/>
          <a:p>
            <a:r>
              <a:rPr lang="en-GB"/>
              <a:t>Sample Footer</a:t>
            </a:r>
            <a:endParaRPr lang="en-GB" dirty="0"/>
          </a:p>
        </p:txBody>
      </p:sp>
      <p:sp>
        <p:nvSpPr>
          <p:cNvPr id="4" name="Slide Number Placeholder 3"/>
          <p:cNvSpPr>
            <a:spLocks noGrp="1"/>
          </p:cNvSpPr>
          <p:nvPr>
            <p:ph type="sldNum" sz="quarter" idx="12"/>
          </p:nvPr>
        </p:nvSpPr>
        <p:spPr/>
        <p:txBody>
          <a:bodyPr/>
          <a:lstStyle/>
          <a:p>
            <a:r>
              <a:rPr lang="en-GB"/>
              <a:t>Page </a:t>
            </a:r>
            <a:fld id="{BE3DC40E-DBBE-4E2D-9EEC-FBF0DA0E9179}" type="slidenum">
              <a:rPr lang="en-GB" smtClean="0"/>
              <a:t>49</a:t>
            </a:fld>
            <a:endParaRPr lang="en-GB" dirty="0"/>
          </a:p>
        </p:txBody>
      </p:sp>
      <p:sp>
        <p:nvSpPr>
          <p:cNvPr id="5" name="Title 4"/>
          <p:cNvSpPr>
            <a:spLocks noGrp="1"/>
          </p:cNvSpPr>
          <p:nvPr>
            <p:ph type="title"/>
          </p:nvPr>
        </p:nvSpPr>
        <p:spPr/>
        <p:txBody>
          <a:bodyPr/>
          <a:lstStyle/>
          <a:p>
            <a:r>
              <a:rPr lang="en-US" dirty="0"/>
              <a:t>High Level languages! </a:t>
            </a:r>
          </a:p>
        </p:txBody>
      </p:sp>
      <p:sp>
        <p:nvSpPr>
          <p:cNvPr id="6" name="Rectangle 5"/>
          <p:cNvSpPr/>
          <p:nvPr/>
        </p:nvSpPr>
        <p:spPr>
          <a:xfrm>
            <a:off x="2633472" y="2970491"/>
            <a:ext cx="5010912" cy="1111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machine, </a:t>
            </a:r>
            <a:r>
              <a:rPr lang="en-US" dirty="0">
                <a:solidFill>
                  <a:srgbClr val="FF0000"/>
                </a:solidFill>
              </a:rPr>
              <a:t>Interpreter</a:t>
            </a:r>
          </a:p>
        </p:txBody>
      </p:sp>
      <p:pic>
        <p:nvPicPr>
          <p:cNvPr id="7" name="Picture 6"/>
          <p:cNvPicPr>
            <a:picLocks noChangeAspect="1"/>
          </p:cNvPicPr>
          <p:nvPr/>
        </p:nvPicPr>
        <p:blipFill>
          <a:blip r:embed="rId2"/>
          <a:stretch>
            <a:fillRect/>
          </a:stretch>
        </p:blipFill>
        <p:spPr>
          <a:xfrm>
            <a:off x="3614738" y="1387205"/>
            <a:ext cx="4531043" cy="908151"/>
          </a:xfrm>
          <a:prstGeom prst="rect">
            <a:avLst/>
          </a:prstGeom>
        </p:spPr>
      </p:pic>
      <p:cxnSp>
        <p:nvCxnSpPr>
          <p:cNvPr id="8" name="Straight Arrow Connector 7"/>
          <p:cNvCxnSpPr>
            <a:stCxn id="6" idx="0"/>
          </p:cNvCxnSpPr>
          <p:nvPr/>
        </p:nvCxnSpPr>
        <p:spPr>
          <a:xfrm flipH="1" flipV="1">
            <a:off x="5120640" y="2317821"/>
            <a:ext cx="18288" cy="65267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228100" y="2358980"/>
            <a:ext cx="1563248" cy="461665"/>
          </a:xfrm>
          <a:prstGeom prst="rect">
            <a:avLst/>
          </a:prstGeom>
          <a:noFill/>
        </p:spPr>
        <p:txBody>
          <a:bodyPr wrap="none" rtlCol="0">
            <a:spAutoFit/>
          </a:bodyPr>
          <a:lstStyle/>
          <a:p>
            <a:r>
              <a:rPr lang="en-US" dirty="0"/>
              <a:t>Compiler</a:t>
            </a:r>
          </a:p>
        </p:txBody>
      </p:sp>
      <p:sp>
        <p:nvSpPr>
          <p:cNvPr id="10" name="TextBox 9"/>
          <p:cNvSpPr txBox="1"/>
          <p:nvPr/>
        </p:nvSpPr>
        <p:spPr>
          <a:xfrm>
            <a:off x="2284683" y="1358776"/>
            <a:ext cx="1394863" cy="338554"/>
          </a:xfrm>
          <a:prstGeom prst="rect">
            <a:avLst/>
          </a:prstGeom>
          <a:noFill/>
        </p:spPr>
        <p:txBody>
          <a:bodyPr wrap="square" rtlCol="0">
            <a:spAutoFit/>
          </a:bodyPr>
          <a:lstStyle/>
          <a:p>
            <a:r>
              <a:rPr lang="en-US" sz="1600" dirty="0"/>
              <a:t>Assembler</a:t>
            </a:r>
          </a:p>
        </p:txBody>
      </p:sp>
      <p:pic>
        <p:nvPicPr>
          <p:cNvPr id="14" name="Picture 13"/>
          <p:cNvPicPr>
            <a:picLocks noChangeAspect="1"/>
          </p:cNvPicPr>
          <p:nvPr/>
        </p:nvPicPr>
        <p:blipFill>
          <a:blip r:embed="rId3"/>
          <a:stretch>
            <a:fillRect/>
          </a:stretch>
        </p:blipFill>
        <p:spPr>
          <a:xfrm>
            <a:off x="3935463" y="5005832"/>
            <a:ext cx="2428875" cy="609600"/>
          </a:xfrm>
          <a:prstGeom prst="rect">
            <a:avLst/>
          </a:prstGeom>
        </p:spPr>
      </p:pic>
      <p:cxnSp>
        <p:nvCxnSpPr>
          <p:cNvPr id="16" name="Straight Arrow Connector 15"/>
          <p:cNvCxnSpPr>
            <a:stCxn id="14" idx="0"/>
            <a:endCxn id="6" idx="2"/>
          </p:cNvCxnSpPr>
          <p:nvPr/>
        </p:nvCxnSpPr>
        <p:spPr>
          <a:xfrm flipH="1" flipV="1">
            <a:off x="5138928" y="4082401"/>
            <a:ext cx="10973" cy="923431"/>
          </a:xfrm>
          <a:prstGeom prst="straightConnector1">
            <a:avLst/>
          </a:prstGeom>
          <a:ln w="57150">
            <a:solidFill>
              <a:srgbClr val="0096D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82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t>What is Programming?</a:t>
            </a:r>
          </a:p>
        </p:txBody>
      </p:sp>
      <p:sp>
        <p:nvSpPr>
          <p:cNvPr id="104" name="Rectangle 3"/>
          <p:cNvSpPr txBox="1">
            <a:spLocks noGrp="1"/>
          </p:cNvSpPr>
          <p:nvPr>
            <p:ph type="body" idx="1"/>
          </p:nvPr>
        </p:nvSpPr>
        <p:spPr>
          <a:xfrm>
            <a:off x="360000" y="1340767"/>
            <a:ext cx="8280001" cy="4725851"/>
          </a:xfrm>
          <a:prstGeom prst="rect">
            <a:avLst/>
          </a:prstGeom>
        </p:spPr>
        <p:txBody>
          <a:bodyPr/>
          <a:lstStyle/>
          <a:p>
            <a:pPr>
              <a:buSzTx/>
              <a:buFont typeface="Wingdings"/>
              <a:buNone/>
              <a:defRPr sz="3200">
                <a:latin typeface="Verdana"/>
                <a:ea typeface="Verdana"/>
                <a:cs typeface="Verdana"/>
                <a:sym typeface="Verdana"/>
              </a:defRPr>
            </a:pPr>
            <a:r>
              <a:rPr dirty="0"/>
              <a:t>	</a:t>
            </a:r>
            <a:r>
              <a:rPr sz="2400" dirty="0"/>
              <a:t>Idea: describe a solution to the </a:t>
            </a:r>
            <a:r>
              <a:rPr sz="2400" b="1" dirty="0"/>
              <a:t>problem</a:t>
            </a:r>
            <a:r>
              <a:rPr sz="2400" dirty="0"/>
              <a:t> in a precise manner, so that computer can follow the </a:t>
            </a:r>
            <a:r>
              <a:rPr sz="2400" b="1" dirty="0"/>
              <a:t>commands</a:t>
            </a:r>
          </a:p>
          <a:p>
            <a:pPr>
              <a:spcBef>
                <a:spcPts val="2300"/>
              </a:spcBef>
              <a:buSzTx/>
              <a:buFont typeface="Wingdings"/>
              <a:buNone/>
              <a:defRPr sz="3200">
                <a:latin typeface="Verdana"/>
                <a:ea typeface="Verdana"/>
                <a:cs typeface="Verdana"/>
                <a:sym typeface="Verdana"/>
              </a:defRPr>
            </a:pPr>
            <a:r>
              <a:rPr dirty="0"/>
              <a:t>	</a:t>
            </a:r>
            <a:r>
              <a:rPr dirty="0">
                <a:latin typeface="Wingdings"/>
                <a:ea typeface="Wingdings"/>
                <a:cs typeface="Wingdings"/>
                <a:sym typeface="Wingdings"/>
              </a:rPr>
              <a:t>☞</a:t>
            </a:r>
            <a:r>
              <a:rPr dirty="0"/>
              <a:t>	</a:t>
            </a:r>
            <a:r>
              <a:rPr sz="2400" dirty="0"/>
              <a:t>Problem</a:t>
            </a:r>
          </a:p>
          <a:p>
            <a:pPr>
              <a:spcBef>
                <a:spcPts val="0"/>
              </a:spcBef>
              <a:buSzTx/>
              <a:buFont typeface="Wingdings"/>
              <a:buNone/>
              <a:defRPr sz="3200">
                <a:latin typeface="Verdana"/>
                <a:ea typeface="Verdana"/>
                <a:cs typeface="Verdana"/>
                <a:sym typeface="Verdana"/>
              </a:defRPr>
            </a:pPr>
            <a:r>
              <a:rPr dirty="0"/>
              <a:t>	</a:t>
            </a:r>
            <a:r>
              <a:rPr dirty="0">
                <a:latin typeface="Wingdings"/>
                <a:ea typeface="Wingdings"/>
                <a:cs typeface="Wingdings"/>
                <a:sym typeface="Wingdings"/>
              </a:rPr>
              <a:t>☞</a:t>
            </a:r>
            <a:r>
              <a:rPr dirty="0"/>
              <a:t>	</a:t>
            </a:r>
            <a:r>
              <a:rPr sz="2400" b="1" dirty="0"/>
              <a:t>Creative</a:t>
            </a:r>
            <a:r>
              <a:rPr sz="2400" dirty="0"/>
              <a:t> solution</a:t>
            </a:r>
          </a:p>
          <a:p>
            <a:pPr>
              <a:spcBef>
                <a:spcPts val="0"/>
              </a:spcBef>
              <a:buSzTx/>
              <a:buFont typeface="Wingdings"/>
              <a:buNone/>
              <a:defRPr sz="3200">
                <a:latin typeface="Verdana"/>
                <a:ea typeface="Verdana"/>
                <a:cs typeface="Verdana"/>
                <a:sym typeface="Verdana"/>
              </a:defRPr>
            </a:pPr>
            <a:endParaRPr sz="2400" dirty="0"/>
          </a:p>
        </p:txBody>
      </p:sp>
      <p:grpSp>
        <p:nvGrpSpPr>
          <p:cNvPr id="107" name="Group 6"/>
          <p:cNvGrpSpPr/>
          <p:nvPr/>
        </p:nvGrpSpPr>
        <p:grpSpPr>
          <a:xfrm>
            <a:off x="762000" y="4396921"/>
            <a:ext cx="7953303" cy="1340758"/>
            <a:chOff x="0" y="0"/>
            <a:chExt cx="7953302" cy="1340757"/>
          </a:xfrm>
        </p:grpSpPr>
        <p:sp>
          <p:nvSpPr>
            <p:cNvPr id="105" name="Rectangle 5"/>
            <p:cNvSpPr/>
            <p:nvPr/>
          </p:nvSpPr>
          <p:spPr>
            <a:xfrm>
              <a:off x="0" y="0"/>
              <a:ext cx="7953303" cy="1340758"/>
            </a:xfrm>
            <a:prstGeom prst="rect">
              <a:avLst/>
            </a:prstGeom>
            <a:gradFill flip="none" rotWithShape="1">
              <a:gsLst>
                <a:gs pos="0">
                  <a:srgbClr val="A3A5A3"/>
                </a:gs>
                <a:gs pos="80000">
                  <a:srgbClr val="D7D9D7"/>
                </a:gs>
                <a:gs pos="100000">
                  <a:srgbClr val="D8DAD8"/>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defRPr sz="1600">
                  <a:latin typeface="+mn-lt"/>
                  <a:ea typeface="+mn-ea"/>
                  <a:cs typeface="+mn-cs"/>
                  <a:sym typeface="Times New Roman"/>
                </a:defRPr>
              </a:pPr>
              <a:endParaRPr/>
            </a:p>
          </p:txBody>
        </p:sp>
        <p:sp>
          <p:nvSpPr>
            <p:cNvPr id="106" name="Text Box 4"/>
            <p:cNvSpPr txBox="1"/>
            <p:nvPr/>
          </p:nvSpPr>
          <p:spPr>
            <a:xfrm>
              <a:off x="134173" y="432460"/>
              <a:ext cx="7684955" cy="475838"/>
            </a:xfrm>
            <a:prstGeom prst="rect">
              <a:avLst/>
            </a:prstGeom>
            <a:gradFill flip="none" rotWithShape="1">
              <a:gsLst>
                <a:gs pos="0">
                  <a:srgbClr val="A3A5A3"/>
                </a:gs>
                <a:gs pos="80000">
                  <a:srgbClr val="D7D9D7"/>
                </a:gs>
                <a:gs pos="100000">
                  <a:srgbClr val="D8DAD8"/>
                </a:gs>
              </a:gsLst>
              <a:lin ang="16200000" scaled="0"/>
            </a:gradFill>
            <a:ln w="12700" cap="flat">
              <a:noFill/>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defRPr sz="2400">
                  <a:latin typeface="Verdana"/>
                  <a:ea typeface="Verdana"/>
                  <a:cs typeface="Verdana"/>
                  <a:sym typeface="Verdana"/>
                </a:defRPr>
              </a:pPr>
              <a:r>
                <a:t>Data Inputs + </a:t>
              </a:r>
              <a:r>
                <a:rPr b="1"/>
                <a:t>Program</a:t>
              </a:r>
              <a:r>
                <a:t>(Commands) =&gt; Results</a:t>
              </a:r>
            </a:p>
          </p:txBody>
        </p:sp>
      </p:grpSp>
      <p:sp>
        <p:nvSpPr>
          <p:cNvPr id="108"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5</a:t>
            </a:fld>
            <a:endParaRPr/>
          </a:p>
        </p:txBody>
      </p:sp>
      <p:sp>
        <p:nvSpPr>
          <p:cNvPr id="2" name="TextBox 1"/>
          <p:cNvSpPr txBox="1"/>
          <p:nvPr/>
        </p:nvSpPr>
        <p:spPr>
          <a:xfrm>
            <a:off x="470452" y="6499078"/>
            <a:ext cx="3507692" cy="338554"/>
          </a:xfrm>
          <a:prstGeom prst="rect">
            <a:avLst/>
          </a:prstGeom>
          <a:noFill/>
        </p:spPr>
        <p:txBody>
          <a:bodyPr wrap="none" rtlCol="0">
            <a:spAutoFit/>
          </a:bodyPr>
          <a:lstStyle/>
          <a:p>
            <a:r>
              <a:rPr lang="en-US" sz="800" dirty="0"/>
              <a:t>slide borrowed from </a:t>
            </a:r>
            <a:r>
              <a:rPr lang="en-US" sz="800" dirty="0" err="1"/>
              <a:t>Svitlana</a:t>
            </a:r>
            <a:r>
              <a:rPr lang="en-US" sz="800" dirty="0"/>
              <a:t> </a:t>
            </a:r>
            <a:r>
              <a:rPr lang="en-US" sz="800" dirty="0" err="1"/>
              <a:t>Vakulenko</a:t>
            </a:r>
            <a:r>
              <a:rPr lang="en-US" sz="800" dirty="0"/>
              <a:t> WS 2017 lecture slides</a:t>
            </a:r>
            <a:r>
              <a:rPr lang="en-GB" sz="800" dirty="0"/>
              <a:t> </a:t>
            </a:r>
          </a:p>
          <a:p>
            <a:endParaRPr lang="en-US" sz="800" dirty="0"/>
          </a:p>
        </p:txBody>
      </p:sp>
    </p:spTree>
    <p:extLst>
      <p:ext uri="{BB962C8B-B14F-4D97-AF65-F5344CB8AC3E}">
        <p14:creationId xmlns:p14="http://schemas.microsoft.com/office/powerpoint/2010/main" val="2162034557"/>
      </p:ext>
    </p:extLst>
  </p:cSld>
  <p:clrMapOvr>
    <a:masterClrMapping/>
  </p:clrMapOvr>
  <p:transition>
    <p:fad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Sample Footer</a:t>
            </a:r>
            <a:endParaRPr lang="en-GB" dirty="0"/>
          </a:p>
        </p:txBody>
      </p:sp>
      <p:sp>
        <p:nvSpPr>
          <p:cNvPr id="4" name="Slide Number Placeholder 3"/>
          <p:cNvSpPr>
            <a:spLocks noGrp="1"/>
          </p:cNvSpPr>
          <p:nvPr>
            <p:ph type="sldNum" sz="quarter" idx="12"/>
          </p:nvPr>
        </p:nvSpPr>
        <p:spPr/>
        <p:txBody>
          <a:bodyPr/>
          <a:lstStyle/>
          <a:p>
            <a:r>
              <a:rPr lang="en-GB" smtClean="0"/>
              <a:t>Page </a:t>
            </a:r>
            <a:fld id="{BE3DC40E-DBBE-4E2D-9EEC-FBF0DA0E9179}" type="slidenum">
              <a:rPr lang="en-GB" smtClean="0"/>
              <a:t>50</a:t>
            </a:fld>
            <a:endParaRPr lang="en-GB" dirty="0"/>
          </a:p>
        </p:txBody>
      </p:sp>
      <p:sp>
        <p:nvSpPr>
          <p:cNvPr id="5" name="Title 4"/>
          <p:cNvSpPr>
            <a:spLocks noGrp="1"/>
          </p:cNvSpPr>
          <p:nvPr>
            <p:ph type="title"/>
          </p:nvPr>
        </p:nvSpPr>
        <p:spPr/>
        <p:txBody>
          <a:bodyPr>
            <a:normAutofit/>
          </a:bodyPr>
          <a:lstStyle/>
          <a:p>
            <a:r>
              <a:rPr lang="en-US" sz="4000" dirty="0" smtClean="0"/>
              <a:t>Quiz 2!</a:t>
            </a:r>
            <a:endParaRPr lang="en-US" sz="4000" dirty="0"/>
          </a:p>
        </p:txBody>
      </p:sp>
    </p:spTree>
    <p:extLst>
      <p:ext uri="{BB962C8B-B14F-4D97-AF65-F5344CB8AC3E}">
        <p14:creationId xmlns:p14="http://schemas.microsoft.com/office/powerpoint/2010/main" val="10111824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10000"/>
              </a:lnSpc>
              <a:buClrTx/>
            </a:pPr>
            <a:r>
              <a:rPr lang="en-US" dirty="0"/>
              <a:t>Integrated Development Environment (</a:t>
            </a:r>
            <a:r>
              <a:rPr lang="en-US" b="1" dirty="0"/>
              <a:t>IDE</a:t>
            </a:r>
            <a:r>
              <a:rPr lang="en-US" dirty="0"/>
              <a:t>)</a:t>
            </a:r>
          </a:p>
          <a:p>
            <a:pPr>
              <a:lnSpc>
                <a:spcPct val="110000"/>
              </a:lnSpc>
              <a:buClrTx/>
            </a:pPr>
            <a:r>
              <a:rPr lang="en-US" b="1" dirty="0"/>
              <a:t>web</a:t>
            </a:r>
            <a:r>
              <a:rPr lang="en-US" dirty="0"/>
              <a:t> application</a:t>
            </a:r>
          </a:p>
          <a:p>
            <a:pPr>
              <a:lnSpc>
                <a:spcPct val="110000"/>
              </a:lnSpc>
              <a:buClrTx/>
            </a:pPr>
            <a:r>
              <a:rPr lang="en-US" b="1" dirty="0" smtClean="0"/>
              <a:t>easy</a:t>
            </a:r>
            <a:r>
              <a:rPr lang="en-US" dirty="0" smtClean="0"/>
              <a:t>-to-use</a:t>
            </a:r>
            <a:r>
              <a:rPr lang="en-US" dirty="0"/>
              <a:t>, interactive</a:t>
            </a:r>
          </a:p>
          <a:p>
            <a:pPr>
              <a:lnSpc>
                <a:spcPct val="110000"/>
              </a:lnSpc>
              <a:buClrTx/>
            </a:pPr>
            <a:r>
              <a:rPr lang="en-US" dirty="0"/>
              <a:t>show </a:t>
            </a:r>
            <a:r>
              <a:rPr lang="en-US" b="1" dirty="0"/>
              <a:t>results</a:t>
            </a:r>
            <a:r>
              <a:rPr lang="en-US" dirty="0"/>
              <a:t> in the same document with code</a:t>
            </a:r>
          </a:p>
          <a:p>
            <a:pPr>
              <a:lnSpc>
                <a:spcPct val="110000"/>
              </a:lnSpc>
              <a:buClrTx/>
            </a:pPr>
            <a:r>
              <a:rPr lang="en-US" b="1" dirty="0"/>
              <a:t>presentation</a:t>
            </a:r>
            <a:r>
              <a:rPr lang="en-US" dirty="0"/>
              <a:t>: add description, plots, images &amp; videos</a:t>
            </a:r>
          </a:p>
          <a:p>
            <a:endParaRPr lang="en-US" dirty="0" smtClean="0"/>
          </a:p>
          <a:p>
            <a:endParaRPr lang="en-US" dirty="0"/>
          </a:p>
          <a:p>
            <a:pPr marL="0" indent="0">
              <a:buNone/>
            </a:pPr>
            <a:r>
              <a:rPr lang="en-US" dirty="0" smtClean="0">
                <a:solidFill>
                  <a:srgbClr val="C00000"/>
                </a:solidFill>
              </a:rPr>
              <a:t>Login to your own battlefield</a:t>
            </a:r>
            <a:r>
              <a:rPr lang="en-US" dirty="0" smtClean="0"/>
              <a:t>!</a:t>
            </a:r>
          </a:p>
          <a:p>
            <a:pPr marL="0" lvl="1" indent="0">
              <a:spcAft>
                <a:spcPts val="600"/>
              </a:spcAft>
              <a:buSzTx/>
              <a:buNone/>
            </a:pPr>
            <a:r>
              <a:rPr lang="en-US" sz="1600" dirty="0" smtClean="0">
                <a:hlinkClick r:id="rId2"/>
              </a:rPr>
              <a:t>https://programming.ai.wu.ac.at/6088/notebooks/$STUDENTID</a:t>
            </a:r>
            <a:endParaRPr lang="en-US" sz="1600" dirty="0" smtClean="0"/>
          </a:p>
          <a:p>
            <a:pPr marL="0" indent="0">
              <a:buNone/>
            </a:pPr>
            <a:endParaRPr lang="en-US" dirty="0"/>
          </a:p>
        </p:txBody>
      </p:sp>
      <p:sp>
        <p:nvSpPr>
          <p:cNvPr id="3" name="Footer Placeholder 2"/>
          <p:cNvSpPr>
            <a:spLocks noGrp="1"/>
          </p:cNvSpPr>
          <p:nvPr>
            <p:ph type="ftr" sz="quarter" idx="11"/>
          </p:nvPr>
        </p:nvSpPr>
        <p:spPr/>
        <p:txBody>
          <a:bodyPr/>
          <a:lstStyle/>
          <a:p>
            <a:r>
              <a:rPr lang="en-GB" smtClean="0"/>
              <a:t>Sample Footer</a:t>
            </a:r>
            <a:endParaRPr lang="en-GB" dirty="0"/>
          </a:p>
        </p:txBody>
      </p:sp>
      <p:sp>
        <p:nvSpPr>
          <p:cNvPr id="4" name="Slide Number Placeholder 3"/>
          <p:cNvSpPr>
            <a:spLocks noGrp="1"/>
          </p:cNvSpPr>
          <p:nvPr>
            <p:ph type="sldNum" sz="quarter" idx="12"/>
          </p:nvPr>
        </p:nvSpPr>
        <p:spPr/>
        <p:txBody>
          <a:bodyPr/>
          <a:lstStyle/>
          <a:p>
            <a:r>
              <a:rPr lang="en-GB" smtClean="0"/>
              <a:t>Page </a:t>
            </a:r>
            <a:fld id="{BE3DC40E-DBBE-4E2D-9EEC-FBF0DA0E9179}" type="slidenum">
              <a:rPr lang="en-GB" smtClean="0"/>
              <a:t>51</a:t>
            </a:fld>
            <a:endParaRPr lang="en-GB" dirty="0"/>
          </a:p>
        </p:txBody>
      </p:sp>
      <p:sp>
        <p:nvSpPr>
          <p:cNvPr id="5" name="Title 4"/>
          <p:cNvSpPr>
            <a:spLocks noGrp="1"/>
          </p:cNvSpPr>
          <p:nvPr>
            <p:ph type="title"/>
          </p:nvPr>
        </p:nvSpPr>
        <p:spPr/>
        <p:txBody>
          <a:bodyPr/>
          <a:lstStyle/>
          <a:p>
            <a:r>
              <a:rPr lang="en-US" dirty="0" smtClean="0"/>
              <a:t>Jupiter notebook! Let’s put our hands to actually do something here</a:t>
            </a:r>
            <a:endParaRPr lang="en-US" dirty="0"/>
          </a:p>
        </p:txBody>
      </p:sp>
    </p:spTree>
    <p:extLst>
      <p:ext uri="{BB962C8B-B14F-4D97-AF65-F5344CB8AC3E}">
        <p14:creationId xmlns:p14="http://schemas.microsoft.com/office/powerpoint/2010/main" val="319869707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https://pxhere.com/en/photo/720036</a:t>
            </a:r>
          </a:p>
        </p:txBody>
      </p:sp>
      <p:sp>
        <p:nvSpPr>
          <p:cNvPr id="4" name="Slide Number Placeholder 3"/>
          <p:cNvSpPr>
            <a:spLocks noGrp="1"/>
          </p:cNvSpPr>
          <p:nvPr>
            <p:ph type="sldNum" sz="quarter" idx="12"/>
          </p:nvPr>
        </p:nvSpPr>
        <p:spPr/>
        <p:txBody>
          <a:bodyPr/>
          <a:lstStyle/>
          <a:p>
            <a:r>
              <a:rPr lang="en-GB" smtClean="0"/>
              <a:t>Page </a:t>
            </a:r>
            <a:fld id="{BE3DC40E-DBBE-4E2D-9EEC-FBF0DA0E9179}" type="slidenum">
              <a:rPr lang="en-GB" smtClean="0"/>
              <a:t>52</a:t>
            </a:fld>
            <a:endParaRPr lang="en-GB" dirty="0"/>
          </a:p>
        </p:txBody>
      </p:sp>
      <p:sp>
        <p:nvSpPr>
          <p:cNvPr id="5" name="Title 4"/>
          <p:cNvSpPr>
            <a:spLocks noGrp="1"/>
          </p:cNvSpPr>
          <p:nvPr>
            <p:ph type="title"/>
          </p:nvPr>
        </p:nvSpPr>
        <p:spPr/>
        <p:txBody>
          <a:bodyPr/>
          <a:lstStyle/>
          <a:p>
            <a:r>
              <a:rPr lang="en-US" sz="3200" dirty="0" smtClean="0"/>
              <a:t>The only </a:t>
            </a:r>
            <a:r>
              <a:rPr lang="en-US" dirty="0" smtClean="0"/>
              <a:t>exercise</a:t>
            </a:r>
            <a:r>
              <a:rPr lang="en-US" dirty="0" smtClean="0"/>
              <a:t> </a:t>
            </a:r>
            <a:endParaRPr lang="en-US" dirty="0"/>
          </a:p>
        </p:txBody>
      </p:sp>
      <p:sp>
        <p:nvSpPr>
          <p:cNvPr id="2" name="Rectangle 1"/>
          <p:cNvSpPr/>
          <p:nvPr/>
        </p:nvSpPr>
        <p:spPr>
          <a:xfrm>
            <a:off x="2554942" y="3042353"/>
            <a:ext cx="4572000" cy="830997"/>
          </a:xfrm>
          <a:prstGeom prst="rect">
            <a:avLst/>
          </a:prstGeom>
        </p:spPr>
        <p:txBody>
          <a:bodyPr>
            <a:spAutoFit/>
          </a:bodyPr>
          <a:lstStyle/>
          <a:p>
            <a:r>
              <a:rPr lang="en-US" dirty="0"/>
              <a:t>Make a program write “Hello, —</a:t>
            </a:r>
            <a:r>
              <a:rPr lang="en-US" dirty="0" err="1" smtClean="0"/>
              <a:t>your_name</a:t>
            </a:r>
            <a:r>
              <a:rPr lang="en-US" dirty="0"/>
              <a:t>—”</a:t>
            </a:r>
            <a:endParaRPr lang="en-US" dirty="0"/>
          </a:p>
        </p:txBody>
      </p:sp>
    </p:spTree>
    <p:extLst>
      <p:ext uri="{BB962C8B-B14F-4D97-AF65-F5344CB8AC3E}">
        <p14:creationId xmlns:p14="http://schemas.microsoft.com/office/powerpoint/2010/main" val="232367647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Describe some problem that you can possibly have/encounter that might be solved by programming.</a:t>
            </a:r>
          </a:p>
          <a:p>
            <a:pPr lvl="1"/>
            <a:r>
              <a:rPr lang="en-US" dirty="0" smtClean="0"/>
              <a:t>Examples:</a:t>
            </a:r>
          </a:p>
          <a:p>
            <a:pPr lvl="2"/>
            <a:r>
              <a:rPr lang="en-US" dirty="0" smtClean="0"/>
              <a:t>Trading bot for bitcoin (I want to get a hell a lot of money)</a:t>
            </a:r>
          </a:p>
          <a:p>
            <a:pPr lvl="2"/>
            <a:r>
              <a:rPr lang="en-US" dirty="0" smtClean="0"/>
              <a:t>Alternative to google maps that </a:t>
            </a:r>
            <a:r>
              <a:rPr lang="en-US" dirty="0"/>
              <a:t>only</a:t>
            </a:r>
            <a:r>
              <a:rPr lang="en-US" dirty="0" smtClean="0"/>
              <a:t> shows the map and the places with Kebab </a:t>
            </a:r>
          </a:p>
          <a:p>
            <a:pPr lvl="2"/>
            <a:r>
              <a:rPr lang="en-US" dirty="0" smtClean="0"/>
              <a:t>A program that will </a:t>
            </a:r>
            <a:r>
              <a:rPr lang="en-US" i="1" dirty="0" smtClean="0"/>
              <a:t>automatically</a:t>
            </a:r>
            <a:r>
              <a:rPr lang="en-US" dirty="0" smtClean="0"/>
              <a:t> like all my friends Instagram posts, because I am lazy but want them remember of my existence.</a:t>
            </a:r>
          </a:p>
          <a:p>
            <a:pPr lvl="2"/>
            <a:endParaRPr lang="en-US" dirty="0" smtClean="0"/>
          </a:p>
          <a:p>
            <a:pPr lvl="2"/>
            <a:endParaRPr lang="en-US" dirty="0"/>
          </a:p>
        </p:txBody>
      </p:sp>
      <p:sp>
        <p:nvSpPr>
          <p:cNvPr id="3" name="Footer Placeholder 2"/>
          <p:cNvSpPr>
            <a:spLocks noGrp="1"/>
          </p:cNvSpPr>
          <p:nvPr>
            <p:ph type="ftr" sz="quarter" idx="11"/>
          </p:nvPr>
        </p:nvSpPr>
        <p:spPr/>
        <p:txBody>
          <a:bodyPr/>
          <a:lstStyle/>
          <a:p>
            <a:r>
              <a:rPr lang="en-GB" smtClean="0"/>
              <a:t>Sample Footer</a:t>
            </a:r>
            <a:endParaRPr lang="en-GB" dirty="0"/>
          </a:p>
        </p:txBody>
      </p:sp>
      <p:sp>
        <p:nvSpPr>
          <p:cNvPr id="4" name="Slide Number Placeholder 3"/>
          <p:cNvSpPr>
            <a:spLocks noGrp="1"/>
          </p:cNvSpPr>
          <p:nvPr>
            <p:ph type="sldNum" sz="quarter" idx="12"/>
          </p:nvPr>
        </p:nvSpPr>
        <p:spPr/>
        <p:txBody>
          <a:bodyPr/>
          <a:lstStyle/>
          <a:p>
            <a:r>
              <a:rPr lang="en-GB" smtClean="0"/>
              <a:t>Page </a:t>
            </a:r>
            <a:fld id="{BE3DC40E-DBBE-4E2D-9EEC-FBF0DA0E9179}" type="slidenum">
              <a:rPr lang="en-GB" smtClean="0"/>
              <a:t>53</a:t>
            </a:fld>
            <a:endParaRPr lang="en-GB" dirty="0"/>
          </a:p>
        </p:txBody>
      </p:sp>
      <p:sp>
        <p:nvSpPr>
          <p:cNvPr id="5" name="Title 4"/>
          <p:cNvSpPr>
            <a:spLocks noGrp="1"/>
          </p:cNvSpPr>
          <p:nvPr>
            <p:ph type="title"/>
          </p:nvPr>
        </p:nvSpPr>
        <p:spPr/>
        <p:txBody>
          <a:bodyPr/>
          <a:lstStyle/>
          <a:p>
            <a:r>
              <a:rPr lang="en-US" dirty="0" smtClean="0"/>
              <a:t>Thanks for coming. </a:t>
            </a:r>
            <a:br>
              <a:rPr lang="en-US" dirty="0" smtClean="0"/>
            </a:br>
            <a:r>
              <a:rPr lang="en-US" dirty="0" smtClean="0"/>
              <a:t>Homework:</a:t>
            </a:r>
            <a:endParaRPr lang="en-US" dirty="0"/>
          </a:p>
        </p:txBody>
      </p:sp>
    </p:spTree>
    <p:extLst>
      <p:ext uri="{BB962C8B-B14F-4D97-AF65-F5344CB8AC3E}">
        <p14:creationId xmlns:p14="http://schemas.microsoft.com/office/powerpoint/2010/main" val="20355234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Deadline, </a:t>
            </a:r>
            <a:r>
              <a:rPr lang="en-US" b="1" dirty="0" smtClean="0"/>
              <a:t>14 </a:t>
            </a:r>
            <a:r>
              <a:rPr lang="en-US" b="1" dirty="0"/>
              <a:t>of </a:t>
            </a:r>
            <a:r>
              <a:rPr lang="en-US" b="1" dirty="0" smtClean="0"/>
              <a:t>March 10pm (</a:t>
            </a:r>
            <a:r>
              <a:rPr lang="en-US" b="1" i="1" dirty="0" smtClean="0"/>
              <a:t>Tomorrow</a:t>
            </a:r>
            <a:r>
              <a:rPr lang="en-US" b="1" dirty="0" smtClean="0"/>
              <a:t>)</a:t>
            </a:r>
            <a:endParaRPr lang="en-US" b="1" dirty="0"/>
          </a:p>
          <a:p>
            <a:endParaRPr lang="en-US" dirty="0" smtClean="0"/>
          </a:p>
          <a:p>
            <a:endParaRPr lang="en-US" dirty="0"/>
          </a:p>
          <a:p>
            <a:r>
              <a:rPr lang="en-US" dirty="0" smtClean="0"/>
              <a:t>Algorithm to submit the homework:</a:t>
            </a:r>
          </a:p>
          <a:p>
            <a:endParaRPr lang="en-US" dirty="0"/>
          </a:p>
          <a:p>
            <a:pPr marL="342900" indent="-342900">
              <a:buFont typeface="+mj-lt"/>
              <a:buAutoNum type="arabicPeriod"/>
            </a:pPr>
            <a:r>
              <a:rPr lang="en-US" dirty="0"/>
              <a:t>Login to the course page </a:t>
            </a:r>
            <a:r>
              <a:rPr lang="en-US" dirty="0">
                <a:hlinkClick r:id="rId2"/>
              </a:rPr>
              <a:t>https://</a:t>
            </a:r>
            <a:r>
              <a:rPr lang="en-US" dirty="0" smtClean="0">
                <a:hlinkClick r:id="rId2"/>
              </a:rPr>
              <a:t>learn.wu.ac.at/dotlrn/classes/pool/6088.18s</a:t>
            </a:r>
            <a:endParaRPr lang="en-US" dirty="0" smtClean="0"/>
          </a:p>
          <a:p>
            <a:pPr marL="342900" indent="-342900">
              <a:buFont typeface="+mj-lt"/>
              <a:buAutoNum type="arabicPeriod"/>
            </a:pPr>
            <a:r>
              <a:rPr lang="en-US" dirty="0"/>
              <a:t>Find homework’s </a:t>
            </a:r>
            <a:r>
              <a:rPr lang="en-US" dirty="0" smtClean="0"/>
              <a:t>page</a:t>
            </a:r>
          </a:p>
          <a:p>
            <a:pPr marL="342900" indent="-342900">
              <a:buFont typeface="+mj-lt"/>
              <a:buAutoNum type="arabicPeriod"/>
            </a:pPr>
            <a:r>
              <a:rPr lang="en-US" dirty="0" smtClean="0"/>
              <a:t>Write text </a:t>
            </a:r>
          </a:p>
          <a:p>
            <a:pPr marL="342900" indent="-342900">
              <a:buFont typeface="+mj-lt"/>
              <a:buAutoNum type="arabicPeriod"/>
            </a:pPr>
            <a:r>
              <a:rPr lang="en-US" dirty="0" smtClean="0"/>
              <a:t>Click submit button</a:t>
            </a:r>
          </a:p>
          <a:p>
            <a:pPr marL="342900" indent="-342900">
              <a:buFont typeface="+mj-lt"/>
              <a:buAutoNum type="arabicPeriod"/>
            </a:pPr>
            <a:endParaRPr lang="en-US" dirty="0"/>
          </a:p>
          <a:p>
            <a:endParaRPr lang="en-US" dirty="0"/>
          </a:p>
        </p:txBody>
      </p:sp>
      <p:sp>
        <p:nvSpPr>
          <p:cNvPr id="3" name="Footer Placeholder 2"/>
          <p:cNvSpPr>
            <a:spLocks noGrp="1"/>
          </p:cNvSpPr>
          <p:nvPr>
            <p:ph type="ftr" sz="quarter" idx="11"/>
          </p:nvPr>
        </p:nvSpPr>
        <p:spPr/>
        <p:txBody>
          <a:bodyPr/>
          <a:lstStyle/>
          <a:p>
            <a:r>
              <a:rPr lang="en-GB" smtClean="0"/>
              <a:t>Sample Footer</a:t>
            </a:r>
            <a:endParaRPr lang="en-GB" dirty="0"/>
          </a:p>
        </p:txBody>
      </p:sp>
      <p:sp>
        <p:nvSpPr>
          <p:cNvPr id="4" name="Slide Number Placeholder 3"/>
          <p:cNvSpPr>
            <a:spLocks noGrp="1"/>
          </p:cNvSpPr>
          <p:nvPr>
            <p:ph type="sldNum" sz="quarter" idx="12"/>
          </p:nvPr>
        </p:nvSpPr>
        <p:spPr/>
        <p:txBody>
          <a:bodyPr/>
          <a:lstStyle/>
          <a:p>
            <a:r>
              <a:rPr lang="en-GB" smtClean="0"/>
              <a:t>Page </a:t>
            </a:r>
            <a:fld id="{BE3DC40E-DBBE-4E2D-9EEC-FBF0DA0E9179}" type="slidenum">
              <a:rPr lang="en-GB" smtClean="0"/>
              <a:t>54</a:t>
            </a:fld>
            <a:endParaRPr lang="en-GB" dirty="0"/>
          </a:p>
        </p:txBody>
      </p:sp>
      <p:sp>
        <p:nvSpPr>
          <p:cNvPr id="5" name="Title 4"/>
          <p:cNvSpPr>
            <a:spLocks noGrp="1"/>
          </p:cNvSpPr>
          <p:nvPr>
            <p:ph type="title"/>
          </p:nvPr>
        </p:nvSpPr>
        <p:spPr/>
        <p:txBody>
          <a:bodyPr/>
          <a:lstStyle/>
          <a:p>
            <a:r>
              <a:rPr lang="en-US" dirty="0" smtClean="0"/>
              <a:t>How to submit?</a:t>
            </a:r>
            <a:endParaRPr lang="en-US" dirty="0"/>
          </a:p>
        </p:txBody>
      </p:sp>
    </p:spTree>
    <p:extLst>
      <p:ext uri="{BB962C8B-B14F-4D97-AF65-F5344CB8AC3E}">
        <p14:creationId xmlns:p14="http://schemas.microsoft.com/office/powerpoint/2010/main" val="270944816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Sample Footer</a:t>
            </a:r>
            <a:endParaRPr lang="en-GB" dirty="0"/>
          </a:p>
        </p:txBody>
      </p:sp>
      <p:sp>
        <p:nvSpPr>
          <p:cNvPr id="4" name="Slide Number Placeholder 3"/>
          <p:cNvSpPr>
            <a:spLocks noGrp="1"/>
          </p:cNvSpPr>
          <p:nvPr>
            <p:ph type="sldNum" sz="quarter" idx="12"/>
          </p:nvPr>
        </p:nvSpPr>
        <p:spPr/>
        <p:txBody>
          <a:bodyPr/>
          <a:lstStyle/>
          <a:p>
            <a:r>
              <a:rPr lang="en-GB" smtClean="0"/>
              <a:t>Page </a:t>
            </a:r>
            <a:fld id="{BE3DC40E-DBBE-4E2D-9EEC-FBF0DA0E9179}" type="slidenum">
              <a:rPr lang="en-GB" smtClean="0"/>
              <a:t>55</a:t>
            </a:fld>
            <a:endParaRPr lang="en-GB" dirty="0"/>
          </a:p>
        </p:txBody>
      </p:sp>
      <p:sp>
        <p:nvSpPr>
          <p:cNvPr id="5" name="Title 4"/>
          <p:cNvSpPr>
            <a:spLocks noGrp="1"/>
          </p:cNvSpPr>
          <p:nvPr>
            <p:ph type="title"/>
          </p:nvPr>
        </p:nvSpPr>
        <p:spPr/>
        <p:txBody>
          <a:bodyPr/>
          <a:lstStyle/>
          <a:p>
            <a:r>
              <a:rPr lang="en-US" dirty="0" smtClean="0"/>
              <a:t>See you next time. </a:t>
            </a:r>
            <a:r>
              <a:rPr lang="en-US" dirty="0" smtClean="0">
                <a:solidFill>
                  <a:srgbClr val="C00000"/>
                </a:solidFill>
              </a:rPr>
              <a:t>15 March </a:t>
            </a:r>
            <a:endParaRPr lang="en-US" dirty="0">
              <a:solidFill>
                <a:srgbClr val="C00000"/>
              </a:solidFill>
            </a:endParaRPr>
          </a:p>
        </p:txBody>
      </p:sp>
      <p:pic>
        <p:nvPicPr>
          <p:cNvPr id="2" name="Picture 1"/>
          <p:cNvPicPr>
            <a:picLocks noChangeAspect="1"/>
          </p:cNvPicPr>
          <p:nvPr/>
        </p:nvPicPr>
        <p:blipFill>
          <a:blip r:embed="rId2"/>
          <a:stretch>
            <a:fillRect/>
          </a:stretch>
        </p:blipFill>
        <p:spPr>
          <a:xfrm>
            <a:off x="908482" y="1390431"/>
            <a:ext cx="7228286" cy="4965838"/>
          </a:xfrm>
          <a:prstGeom prst="rect">
            <a:avLst/>
          </a:prstGeom>
        </p:spPr>
      </p:pic>
    </p:spTree>
    <p:extLst>
      <p:ext uri="{BB962C8B-B14F-4D97-AF65-F5344CB8AC3E}">
        <p14:creationId xmlns:p14="http://schemas.microsoft.com/office/powerpoint/2010/main" val="74174003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el 1"/>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t>Algorithm</a:t>
            </a:r>
          </a:p>
        </p:txBody>
      </p:sp>
      <p:sp>
        <p:nvSpPr>
          <p:cNvPr id="113" name="Inhaltsplatzhalter 2"/>
          <p:cNvSpPr txBox="1">
            <a:spLocks noGrp="1"/>
          </p:cNvSpPr>
          <p:nvPr>
            <p:ph type="body" idx="1"/>
          </p:nvPr>
        </p:nvSpPr>
        <p:spPr>
          <a:xfrm>
            <a:off x="390262" y="1187436"/>
            <a:ext cx="8280001" cy="4725850"/>
          </a:xfrm>
          <a:prstGeom prst="rect">
            <a:avLst/>
          </a:prstGeom>
        </p:spPr>
        <p:txBody>
          <a:bodyPr/>
          <a:lstStyle/>
          <a:p>
            <a:pPr marL="0" lvl="1" indent="228600">
              <a:buClrTx/>
              <a:buSzTx/>
              <a:buNone/>
              <a:tabLst>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Lst>
              <a:defRPr sz="2200">
                <a:latin typeface="Verdana"/>
                <a:ea typeface="Verdana"/>
                <a:cs typeface="Verdana"/>
                <a:sym typeface="Verdana"/>
              </a:defRPr>
            </a:pPr>
            <a:r>
              <a:rPr dirty="0"/>
              <a:t>Sequence of commands (computation steps)</a:t>
            </a:r>
          </a:p>
        </p:txBody>
      </p:sp>
      <p:sp>
        <p:nvSpPr>
          <p:cNvPr id="114"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6</a:t>
            </a:fld>
            <a:endParaRPr/>
          </a:p>
        </p:txBody>
      </p:sp>
      <p:pic>
        <p:nvPicPr>
          <p:cNvPr id="115" name="Picture 2" descr="Picture 2"/>
          <p:cNvPicPr>
            <a:picLocks noChangeAspect="1"/>
          </p:cNvPicPr>
          <p:nvPr/>
        </p:nvPicPr>
        <p:blipFill>
          <a:blip r:embed="rId3">
            <a:extLst/>
          </a:blip>
          <a:stretch>
            <a:fillRect/>
          </a:stretch>
        </p:blipFill>
        <p:spPr>
          <a:xfrm>
            <a:off x="3080890" y="1954464"/>
            <a:ext cx="2898746" cy="4652084"/>
          </a:xfrm>
          <a:prstGeom prst="rect">
            <a:avLst/>
          </a:prstGeom>
          <a:ln w="12700">
            <a:miter lim="400000"/>
          </a:ln>
        </p:spPr>
      </p:pic>
      <p:sp>
        <p:nvSpPr>
          <p:cNvPr id="2" name="TextBox 1"/>
          <p:cNvSpPr txBox="1"/>
          <p:nvPr/>
        </p:nvSpPr>
        <p:spPr>
          <a:xfrm>
            <a:off x="632308" y="6511037"/>
            <a:ext cx="3507692" cy="338554"/>
          </a:xfrm>
          <a:prstGeom prst="rect">
            <a:avLst/>
          </a:prstGeom>
          <a:noFill/>
        </p:spPr>
        <p:txBody>
          <a:bodyPr wrap="none" rtlCol="0">
            <a:spAutoFit/>
          </a:bodyPr>
          <a:lstStyle/>
          <a:p>
            <a:r>
              <a:rPr lang="en-US" sz="800" dirty="0"/>
              <a:t>slide borrowed from </a:t>
            </a:r>
            <a:r>
              <a:rPr lang="en-US" sz="800" dirty="0" err="1"/>
              <a:t>Svitlana</a:t>
            </a:r>
            <a:r>
              <a:rPr lang="en-US" sz="800" dirty="0"/>
              <a:t> </a:t>
            </a:r>
            <a:r>
              <a:rPr lang="en-US" sz="800" dirty="0" err="1"/>
              <a:t>Vakulenko</a:t>
            </a:r>
            <a:r>
              <a:rPr lang="en-US" sz="800" dirty="0"/>
              <a:t> WS 2017 lecture slides</a:t>
            </a:r>
            <a:r>
              <a:rPr lang="en-GB" sz="800" dirty="0"/>
              <a:t> </a:t>
            </a:r>
          </a:p>
          <a:p>
            <a:endParaRPr lang="en-US" sz="800" dirty="0"/>
          </a:p>
        </p:txBody>
      </p:sp>
    </p:spTree>
    <p:extLst>
      <p:ext uri="{BB962C8B-B14F-4D97-AF65-F5344CB8AC3E}">
        <p14:creationId xmlns:p14="http://schemas.microsoft.com/office/powerpoint/2010/main" val="277740351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el 7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rPr dirty="0"/>
              <a:t>Examples of Algorithms</a:t>
            </a:r>
          </a:p>
        </p:txBody>
      </p:sp>
      <p:sp>
        <p:nvSpPr>
          <p:cNvPr id="120" name="Inhaltsplatzhalter 73"/>
          <p:cNvSpPr txBox="1">
            <a:spLocks noGrp="1"/>
          </p:cNvSpPr>
          <p:nvPr>
            <p:ph type="body" idx="1"/>
          </p:nvPr>
        </p:nvSpPr>
        <p:spPr>
          <a:xfrm>
            <a:off x="257296" y="1412776"/>
            <a:ext cx="5606791" cy="749400"/>
          </a:xfrm>
          <a:prstGeom prst="rect">
            <a:avLst/>
          </a:prstGeom>
        </p:spPr>
        <p:txBody>
          <a:bodyPr/>
          <a:lstStyle/>
          <a:p>
            <a:pPr>
              <a:lnSpc>
                <a:spcPct val="80000"/>
              </a:lnSpc>
              <a:defRPr sz="2200">
                <a:latin typeface="Verdana"/>
                <a:ea typeface="Verdana"/>
                <a:cs typeface="Verdana"/>
                <a:sym typeface="Verdana"/>
              </a:defRPr>
            </a:pPr>
            <a:r>
              <a:rPr lang="en-US" dirty="0" smtClean="0"/>
              <a:t>Recipe for coffee, is an algorithm</a:t>
            </a:r>
          </a:p>
          <a:p>
            <a:pPr marL="0" indent="0">
              <a:lnSpc>
                <a:spcPct val="80000"/>
              </a:lnSpc>
              <a:buNone/>
              <a:defRPr sz="2200">
                <a:latin typeface="Verdana"/>
                <a:ea typeface="Verdana"/>
                <a:cs typeface="Verdana"/>
                <a:sym typeface="Verdana"/>
              </a:defRPr>
            </a:pPr>
            <a:r>
              <a:rPr lang="en-US" sz="2400" dirty="0" smtClean="0"/>
              <a:t>                </a:t>
            </a:r>
            <a:endParaRPr dirty="0" smtClean="0"/>
          </a:p>
        </p:txBody>
      </p:sp>
      <p:sp>
        <p:nvSpPr>
          <p:cNvPr id="122"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7</a:t>
            </a:fld>
            <a:endParaRPr/>
          </a:p>
        </p:txBody>
      </p:sp>
      <p:sp>
        <p:nvSpPr>
          <p:cNvPr id="2" name="TextBox 1"/>
          <p:cNvSpPr txBox="1"/>
          <p:nvPr/>
        </p:nvSpPr>
        <p:spPr>
          <a:xfrm>
            <a:off x="257296" y="6429436"/>
            <a:ext cx="6951887" cy="369332"/>
          </a:xfrm>
          <a:prstGeom prst="rect">
            <a:avLst/>
          </a:prstGeom>
          <a:noFill/>
        </p:spPr>
        <p:txBody>
          <a:bodyPr wrap="square" rtlCol="0">
            <a:spAutoFit/>
          </a:bodyPr>
          <a:lstStyle/>
          <a:p>
            <a:r>
              <a:rPr lang="en-US" sz="600" dirty="0">
                <a:hlinkClick r:id="rId3"/>
              </a:rPr>
              <a:t>http://2.bp.blogspot.com/-</a:t>
            </a:r>
            <a:r>
              <a:rPr lang="en-US" sz="600" dirty="0" smtClean="0">
                <a:hlinkClick r:id="rId3"/>
              </a:rPr>
              <a:t>bPE0E6zEHkg/T4bGyQaMSlI/AAAAAAAAoA0/cPDOpjpt9AY/s1600/20120402_Demel-Coffee-Einsp%25C3%25A4nner-Copyright-Merisi-Vienna_0218.jpg</a:t>
            </a:r>
            <a:endParaRPr lang="en-US" sz="600" dirty="0" smtClean="0"/>
          </a:p>
          <a:p>
            <a:r>
              <a:rPr lang="en-US" sz="600" dirty="0"/>
              <a:t>https://www.epicurious.com/recipes/food/views/einspanner-200826</a:t>
            </a:r>
          </a:p>
        </p:txBody>
      </p:sp>
      <p:pic>
        <p:nvPicPr>
          <p:cNvPr id="3074" name="Picture 2" descr="viennese_coffee_einspanner_7_feature"/>
          <p:cNvPicPr>
            <a:picLocks noChangeAspect="1" noChangeArrowheads="1"/>
          </p:cNvPicPr>
          <p:nvPr/>
        </p:nvPicPr>
        <p:blipFill rotWithShape="1">
          <a:blip r:embed="rId4">
            <a:extLst>
              <a:ext uri="{28A0092B-C50C-407E-A947-70E740481C1C}">
                <a14:useLocalDpi xmlns:a14="http://schemas.microsoft.com/office/drawing/2010/main" val="0"/>
              </a:ext>
            </a:extLst>
          </a:blip>
          <a:srcRect t="26955" r="37714"/>
          <a:stretch/>
        </p:blipFill>
        <p:spPr bwMode="auto">
          <a:xfrm>
            <a:off x="6427056" y="1820037"/>
            <a:ext cx="2354711" cy="414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01620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el 7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rPr dirty="0"/>
              <a:t>Examples of Algorithms</a:t>
            </a:r>
          </a:p>
        </p:txBody>
      </p:sp>
      <p:sp>
        <p:nvSpPr>
          <p:cNvPr id="122"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8</a:t>
            </a:fld>
            <a:endParaRPr/>
          </a:p>
        </p:txBody>
      </p:sp>
      <p:sp>
        <p:nvSpPr>
          <p:cNvPr id="2" name="TextBox 1"/>
          <p:cNvSpPr txBox="1"/>
          <p:nvPr/>
        </p:nvSpPr>
        <p:spPr>
          <a:xfrm>
            <a:off x="257296" y="6429436"/>
            <a:ext cx="6951887" cy="369332"/>
          </a:xfrm>
          <a:prstGeom prst="rect">
            <a:avLst/>
          </a:prstGeom>
          <a:noFill/>
        </p:spPr>
        <p:txBody>
          <a:bodyPr wrap="square" rtlCol="0">
            <a:spAutoFit/>
          </a:bodyPr>
          <a:lstStyle/>
          <a:p>
            <a:r>
              <a:rPr lang="en-US" sz="600" dirty="0">
                <a:hlinkClick r:id="rId3"/>
              </a:rPr>
              <a:t>http://2.bp.blogspot.com/-</a:t>
            </a:r>
            <a:r>
              <a:rPr lang="en-US" sz="600" dirty="0" smtClean="0">
                <a:hlinkClick r:id="rId3"/>
              </a:rPr>
              <a:t>bPE0E6zEHkg/T4bGyQaMSlI/AAAAAAAAoA0/cPDOpjpt9AY/s1600/20120402_Demel-Coffee-Einsp%25C3%25A4nner-Copyright-Merisi-Vienna_0218.jpg</a:t>
            </a:r>
            <a:endParaRPr lang="en-US" sz="600" dirty="0" smtClean="0"/>
          </a:p>
          <a:p>
            <a:r>
              <a:rPr lang="en-US" sz="600" dirty="0"/>
              <a:t>https://www.epicurious.com/recipes/food/views/einspanner-200826</a:t>
            </a:r>
          </a:p>
        </p:txBody>
      </p:sp>
      <p:sp>
        <p:nvSpPr>
          <p:cNvPr id="4" name="TextBox 3"/>
          <p:cNvSpPr txBox="1"/>
          <p:nvPr/>
        </p:nvSpPr>
        <p:spPr>
          <a:xfrm>
            <a:off x="1929434" y="1331179"/>
            <a:ext cx="2902226" cy="830997"/>
          </a:xfrm>
          <a:prstGeom prst="rect">
            <a:avLst/>
          </a:prstGeom>
          <a:noFill/>
        </p:spPr>
        <p:txBody>
          <a:bodyPr wrap="square" rtlCol="0">
            <a:spAutoFit/>
          </a:bodyPr>
          <a:lstStyle/>
          <a:p>
            <a:r>
              <a:rPr lang="en-US" dirty="0">
                <a:latin typeface="+mj-lt"/>
              </a:rPr>
              <a:t>EINSPANNER</a:t>
            </a:r>
          </a:p>
          <a:p>
            <a:endParaRPr lang="en-US" dirty="0">
              <a:latin typeface="+mj-lt"/>
            </a:endParaRPr>
          </a:p>
        </p:txBody>
      </p:sp>
      <p:pic>
        <p:nvPicPr>
          <p:cNvPr id="3074" name="Picture 2" descr="viennese_coffee_einspanner_7_feature"/>
          <p:cNvPicPr>
            <a:picLocks noChangeAspect="1" noChangeArrowheads="1"/>
          </p:cNvPicPr>
          <p:nvPr/>
        </p:nvPicPr>
        <p:blipFill rotWithShape="1">
          <a:blip r:embed="rId4">
            <a:extLst>
              <a:ext uri="{28A0092B-C50C-407E-A947-70E740481C1C}">
                <a14:useLocalDpi xmlns:a14="http://schemas.microsoft.com/office/drawing/2010/main" val="0"/>
              </a:ext>
            </a:extLst>
          </a:blip>
          <a:srcRect t="26955" r="37714"/>
          <a:stretch/>
        </p:blipFill>
        <p:spPr bwMode="auto">
          <a:xfrm>
            <a:off x="6427056" y="1820037"/>
            <a:ext cx="2354711" cy="41421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7296" y="1720455"/>
            <a:ext cx="6019679" cy="5386090"/>
          </a:xfrm>
          <a:prstGeom prst="rect">
            <a:avLst/>
          </a:prstGeom>
          <a:noFill/>
        </p:spPr>
        <p:txBody>
          <a:bodyPr wrap="square" rtlCol="0">
            <a:spAutoFit/>
          </a:bodyPr>
          <a:lstStyle/>
          <a:p>
            <a:r>
              <a:rPr lang="en-US" sz="1600" i="1" dirty="0" smtClean="0"/>
              <a:t>Coffee</a:t>
            </a:r>
            <a:r>
              <a:rPr lang="en-US" sz="1600" dirty="0" smtClean="0"/>
              <a:t>:</a:t>
            </a:r>
          </a:p>
          <a:p>
            <a:pPr marL="342900" indent="-342900">
              <a:buFont typeface="Arial" panose="020B0604020202020204" pitchFamily="34" charset="0"/>
              <a:buChar char="•"/>
            </a:pPr>
            <a:r>
              <a:rPr lang="en-US" sz="1600" dirty="0"/>
              <a:t>60 ml (2 shots) espresso</a:t>
            </a:r>
          </a:p>
          <a:p>
            <a:pPr marL="342900" indent="-342900">
              <a:buFont typeface="Arial" panose="020B0604020202020204" pitchFamily="34" charset="0"/>
              <a:buChar char="•"/>
            </a:pPr>
            <a:r>
              <a:rPr lang="en-US" sz="1600" dirty="0"/>
              <a:t>cocoa powder to top</a:t>
            </a:r>
          </a:p>
          <a:p>
            <a:pPr marL="342900" indent="-342900">
              <a:buFont typeface="Arial" panose="020B0604020202020204" pitchFamily="34" charset="0"/>
              <a:buChar char="•"/>
            </a:pPr>
            <a:r>
              <a:rPr lang="en-US" sz="1600" dirty="0"/>
              <a:t>brown sugar as </a:t>
            </a:r>
            <a:r>
              <a:rPr lang="en-US" sz="1600" dirty="0" smtClean="0"/>
              <a:t>preferred</a:t>
            </a:r>
          </a:p>
          <a:p>
            <a:r>
              <a:rPr lang="en-US" sz="1600" i="1" dirty="0" smtClean="0"/>
              <a:t>Whipped cream</a:t>
            </a:r>
            <a:r>
              <a:rPr lang="en-US" sz="1600" dirty="0" smtClean="0"/>
              <a:t>:</a:t>
            </a:r>
          </a:p>
          <a:p>
            <a:pPr marL="342900" indent="-342900">
              <a:buFont typeface="Arial" panose="020B0604020202020204" pitchFamily="34" charset="0"/>
              <a:buChar char="•"/>
            </a:pPr>
            <a:r>
              <a:rPr lang="en-US" sz="1600" dirty="0"/>
              <a:t>100 to 120 ml heavy/whipping cream (aka 35% cream)</a:t>
            </a:r>
          </a:p>
          <a:p>
            <a:pPr marL="342900" indent="-342900">
              <a:buFont typeface="Arial" panose="020B0604020202020204" pitchFamily="34" charset="0"/>
              <a:buChar char="•"/>
            </a:pPr>
            <a:r>
              <a:rPr lang="en-US" sz="1600" dirty="0"/>
              <a:t>1.5 tsp powdered sugar</a:t>
            </a:r>
          </a:p>
          <a:p>
            <a:pPr marL="342900" indent="-342900">
              <a:buFont typeface="Arial" panose="020B0604020202020204" pitchFamily="34" charset="0"/>
              <a:buChar char="•"/>
            </a:pPr>
            <a:r>
              <a:rPr lang="en-US" sz="1600" dirty="0"/>
              <a:t>1/2 tsp vanilla extract (optional</a:t>
            </a:r>
            <a:r>
              <a:rPr lang="en-US" sz="1600" dirty="0" smtClean="0"/>
              <a:t>)</a:t>
            </a:r>
          </a:p>
          <a:p>
            <a:r>
              <a:rPr lang="en-US" sz="1800" b="1" dirty="0" smtClean="0"/>
              <a:t>Instructions</a:t>
            </a:r>
            <a:r>
              <a:rPr lang="en-US" sz="1800" dirty="0" smtClean="0"/>
              <a:t>:</a:t>
            </a:r>
          </a:p>
          <a:p>
            <a:r>
              <a:rPr lang="en-US" sz="1600" dirty="0"/>
              <a:t>Whip the heavy cream until stiff with peaks by hand or using a mixer with the whisk attachment. Add freshly brewed espresso into a cup and top with whipped cream. The ratio of cream to espresso for an </a:t>
            </a:r>
            <a:r>
              <a:rPr lang="en-US" sz="1600" dirty="0" err="1"/>
              <a:t>Einspanner</a:t>
            </a:r>
            <a:r>
              <a:rPr lang="en-US" sz="1600" dirty="0"/>
              <a:t> is 1:1 so not all the cream will be used up—although I certainly won’t discourage you from adding all the of the whipped cream into the drink! To finish, sift on cocoa powder and add brown sugar to your liking.</a:t>
            </a:r>
          </a:p>
          <a:p>
            <a:endParaRPr lang="en-US" sz="1800" dirty="0"/>
          </a:p>
          <a:p>
            <a:endParaRPr lang="en-US" sz="1800" dirty="0"/>
          </a:p>
          <a:p>
            <a:endParaRPr lang="en-US" sz="1800" dirty="0"/>
          </a:p>
        </p:txBody>
      </p:sp>
    </p:spTree>
    <p:extLst>
      <p:ext uri="{BB962C8B-B14F-4D97-AF65-F5344CB8AC3E}">
        <p14:creationId xmlns:p14="http://schemas.microsoft.com/office/powerpoint/2010/main" val="205515022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el 72"/>
          <p:cNvSpPr txBox="1">
            <a:spLocks noGrp="1"/>
          </p:cNvSpPr>
          <p:nvPr>
            <p:ph type="title"/>
          </p:nvPr>
        </p:nvSpPr>
        <p:spPr>
          <a:xfrm>
            <a:off x="360000" y="260003"/>
            <a:ext cx="7560000" cy="720726"/>
          </a:xfrm>
          <a:prstGeom prst="rect">
            <a:avLst/>
          </a:prstGeom>
        </p:spPr>
        <p:txBody>
          <a:bodyPr/>
          <a:lstStyle>
            <a:lvl1pPr>
              <a:defRPr>
                <a:solidFill>
                  <a:srgbClr val="104C88"/>
                </a:solidFill>
              </a:defRPr>
            </a:lvl1pPr>
          </a:lstStyle>
          <a:p>
            <a:r>
              <a:rPr dirty="0"/>
              <a:t>Examples of Algorithms</a:t>
            </a:r>
          </a:p>
        </p:txBody>
      </p:sp>
      <p:sp>
        <p:nvSpPr>
          <p:cNvPr id="122" name="Foliennummernplatzhalter 5"/>
          <p:cNvSpPr txBox="1">
            <a:spLocks noGrp="1"/>
          </p:cNvSpPr>
          <p:nvPr>
            <p:ph type="sldNum" sz="quarter" idx="4294967295"/>
          </p:nvPr>
        </p:nvSpPr>
        <p:spPr>
          <a:xfrm>
            <a:off x="8614058" y="6525344"/>
            <a:ext cx="167709" cy="214702"/>
          </a:xfrm>
          <a:prstGeom prst="rect">
            <a:avLst/>
          </a:prstGeom>
          <a:extLst>
            <a:ext uri="{C572A759-6A51-4108-AA02-DFA0A04FC94B}">
              <ma14:wrappingTextBoxFlag xmlns="" xmlns:ma14="http://schemas.microsoft.com/office/mac/drawingml/2011/main" val="1"/>
            </a:ext>
          </a:extLst>
        </p:spPr>
        <p:txBody>
          <a:bodyPr anchor="t"/>
          <a:lstStyle>
            <a:lvl1pPr algn="ctr">
              <a:defRPr sz="900" cap="all">
                <a:solidFill>
                  <a:srgbClr val="888888"/>
                </a:solidFill>
                <a:latin typeface="Arial"/>
                <a:ea typeface="Arial"/>
                <a:cs typeface="Arial"/>
                <a:sym typeface="Arial"/>
              </a:defRPr>
            </a:lvl1pPr>
          </a:lstStyle>
          <a:p>
            <a:fld id="{86CB4B4D-7CA3-9044-876B-883B54F8677D}" type="slidenum">
              <a:t>9</a:t>
            </a:fld>
            <a:endParaRPr/>
          </a:p>
        </p:txBody>
      </p:sp>
      <p:sp>
        <p:nvSpPr>
          <p:cNvPr id="2" name="TextBox 1"/>
          <p:cNvSpPr txBox="1"/>
          <p:nvPr/>
        </p:nvSpPr>
        <p:spPr>
          <a:xfrm>
            <a:off x="257296" y="6429436"/>
            <a:ext cx="6951887" cy="369332"/>
          </a:xfrm>
          <a:prstGeom prst="rect">
            <a:avLst/>
          </a:prstGeom>
          <a:noFill/>
        </p:spPr>
        <p:txBody>
          <a:bodyPr wrap="square" rtlCol="0">
            <a:spAutoFit/>
          </a:bodyPr>
          <a:lstStyle/>
          <a:p>
            <a:r>
              <a:rPr lang="en-US" sz="600" dirty="0">
                <a:hlinkClick r:id="rId3"/>
              </a:rPr>
              <a:t>http://2.bp.blogspot.com/-</a:t>
            </a:r>
            <a:r>
              <a:rPr lang="en-US" sz="600" dirty="0" smtClean="0">
                <a:hlinkClick r:id="rId3"/>
              </a:rPr>
              <a:t>bPE0E6zEHkg/T4bGyQaMSlI/AAAAAAAAoA0/cPDOpjpt9AY/s1600/20120402_Demel-Coffee-Einsp%25C3%25A4nner-Copyright-Merisi-Vienna_0218.jpg</a:t>
            </a:r>
            <a:endParaRPr lang="en-US" sz="600" dirty="0" smtClean="0"/>
          </a:p>
          <a:p>
            <a:r>
              <a:rPr lang="en-US" sz="600" dirty="0"/>
              <a:t>https://www.epicurious.com/recipes/food/views/einspanner-200826</a:t>
            </a:r>
          </a:p>
        </p:txBody>
      </p:sp>
      <p:sp>
        <p:nvSpPr>
          <p:cNvPr id="4" name="TextBox 3"/>
          <p:cNvSpPr txBox="1"/>
          <p:nvPr/>
        </p:nvSpPr>
        <p:spPr>
          <a:xfrm>
            <a:off x="1929434" y="1331179"/>
            <a:ext cx="2902226" cy="830997"/>
          </a:xfrm>
          <a:prstGeom prst="rect">
            <a:avLst/>
          </a:prstGeom>
          <a:noFill/>
        </p:spPr>
        <p:txBody>
          <a:bodyPr wrap="square" rtlCol="0">
            <a:spAutoFit/>
          </a:bodyPr>
          <a:lstStyle/>
          <a:p>
            <a:r>
              <a:rPr lang="en-US" dirty="0">
                <a:latin typeface="+mj-lt"/>
              </a:rPr>
              <a:t>EINSPANNER</a:t>
            </a:r>
          </a:p>
          <a:p>
            <a:endParaRPr lang="en-US" dirty="0">
              <a:latin typeface="+mj-lt"/>
            </a:endParaRPr>
          </a:p>
        </p:txBody>
      </p:sp>
      <p:sp>
        <p:nvSpPr>
          <p:cNvPr id="6" name="TextBox 5"/>
          <p:cNvSpPr txBox="1"/>
          <p:nvPr/>
        </p:nvSpPr>
        <p:spPr>
          <a:xfrm>
            <a:off x="257296" y="1720455"/>
            <a:ext cx="3447929" cy="4893647"/>
          </a:xfrm>
          <a:prstGeom prst="rect">
            <a:avLst/>
          </a:prstGeom>
          <a:noFill/>
        </p:spPr>
        <p:txBody>
          <a:bodyPr wrap="square" rtlCol="0">
            <a:spAutoFit/>
          </a:bodyPr>
          <a:lstStyle/>
          <a:p>
            <a:r>
              <a:rPr lang="en-US" sz="1800" b="1" dirty="0" smtClean="0"/>
              <a:t>Instructions</a:t>
            </a:r>
            <a:r>
              <a:rPr lang="en-US" sz="1800" dirty="0" smtClean="0"/>
              <a:t>:</a:t>
            </a:r>
          </a:p>
          <a:p>
            <a:r>
              <a:rPr lang="en-US" sz="1600" b="1" dirty="0">
                <a:solidFill>
                  <a:schemeClr val="accent3">
                    <a:lumMod val="60000"/>
                    <a:lumOff val="40000"/>
                  </a:schemeClr>
                </a:solidFill>
              </a:rPr>
              <a:t>Whip the heavy cream </a:t>
            </a:r>
            <a:r>
              <a:rPr lang="en-US" sz="1600" dirty="0"/>
              <a:t>until stiff with peaks by hand or using a mixer with the whisk attachment. Add freshly brewed espresso into a cup and top with whipped cream. The ratio of cream to espresso for an </a:t>
            </a:r>
            <a:r>
              <a:rPr lang="en-US" sz="1600" dirty="0" err="1"/>
              <a:t>Einspanner</a:t>
            </a:r>
            <a:r>
              <a:rPr lang="en-US" sz="1600" dirty="0"/>
              <a:t> is 1:1 so not all the cream will be used up—although I certainly won’t discourage you from adding all the of the whipped cream into the drink! To finish, sift on cocoa powder and add brown sugar to your liking.</a:t>
            </a:r>
          </a:p>
          <a:p>
            <a:endParaRPr lang="en-US" sz="1800" dirty="0"/>
          </a:p>
          <a:p>
            <a:endParaRPr lang="en-US" sz="1800" dirty="0"/>
          </a:p>
          <a:p>
            <a:endParaRPr lang="en-US" sz="1800" dirty="0"/>
          </a:p>
        </p:txBody>
      </p:sp>
      <p:pic>
        <p:nvPicPr>
          <p:cNvPr id="7" name="Picture 6"/>
          <p:cNvPicPr>
            <a:picLocks noChangeAspect="1"/>
          </p:cNvPicPr>
          <p:nvPr/>
        </p:nvPicPr>
        <p:blipFill>
          <a:blip r:embed="rId4"/>
          <a:stretch>
            <a:fillRect/>
          </a:stretch>
        </p:blipFill>
        <p:spPr>
          <a:xfrm>
            <a:off x="4541693" y="618845"/>
            <a:ext cx="2906908" cy="1999788"/>
          </a:xfrm>
          <a:prstGeom prst="rect">
            <a:avLst/>
          </a:prstGeom>
        </p:spPr>
      </p:pic>
    </p:spTree>
    <p:extLst>
      <p:ext uri="{BB962C8B-B14F-4D97-AF65-F5344CB8AC3E}">
        <p14:creationId xmlns:p14="http://schemas.microsoft.com/office/powerpoint/2010/main" val="129789461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ELECTEDLANGUAGE" val="English UK"/>
</p:tagLst>
</file>

<file path=ppt/theme/theme1.xml><?xml version="1.0" encoding="utf-8"?>
<a:theme xmlns:a="http://schemas.openxmlformats.org/drawingml/2006/main" name="WU 4:3">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Sample Presentation 4x3 V1.1.potx" id="{45F0A9D1-00E8-4F67-B6B8-2BAC8F026660}" vid="{DA4B6684-9FDB-4D3B-81BD-C29B2E0556B7}"/>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Sample presenation in format 4:3</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1" ma:contentTypeDescription="Ein neues Dokument erstellen." ma:contentTypeScope="" ma:versionID="458c1b80f8d593bdc96b60ff34dd40b4">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2d31116d1a6b5af1b4a8b1ba7152d57a"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CCDEC-D220-4714-BB94-C0BDE5F1983F}">
  <ds:schemaRefs>
    <ds:schemaRef ds:uri="http://schemas.microsoft.com/office/2006/metadata/properties"/>
    <ds:schemaRef ds:uri="http://schemas.microsoft.com/office/infopath/2007/PartnerControls"/>
    <ds:schemaRef ds:uri="dde413db-0745-4f3a-8dca-564dc7ff6f7d"/>
    <ds:schemaRef ds:uri="08b0a3ee-3d2a-451c-9a1a-7e5d5b0c9c77"/>
    <ds:schemaRef ds:uri="1a8d9a65-8471-4209-a900-f8e11db75e0a"/>
  </ds:schemaRefs>
</ds:datastoreItem>
</file>

<file path=customXml/itemProps2.xml><?xml version="1.0" encoding="utf-8"?>
<ds:datastoreItem xmlns:ds="http://schemas.openxmlformats.org/officeDocument/2006/customXml" ds:itemID="{5CA65C58-F9D3-46F8-B6F1-9CCFA6F10042}">
  <ds:schemaRefs>
    <ds:schemaRef ds:uri="http://schemas.microsoft.com/sharepoint/v3/contenttype/forms"/>
  </ds:schemaRefs>
</ds:datastoreItem>
</file>

<file path=customXml/itemProps3.xml><?xml version="1.0" encoding="utf-8"?>
<ds:datastoreItem xmlns:ds="http://schemas.openxmlformats.org/officeDocument/2006/customXml" ds:itemID="{EF3404B7-0EE4-4250-B8FB-25DCFBEA1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WU 4:3</Template>
  <TotalTime>0</TotalTime>
  <Words>4166</Words>
  <Application>Microsoft Office PowerPoint</Application>
  <PresentationFormat>On-screen Show (4:3)</PresentationFormat>
  <Paragraphs>626</Paragraphs>
  <Slides>55</Slides>
  <Notes>35</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Agency FB</vt:lpstr>
      <vt:lpstr>Arial</vt:lpstr>
      <vt:lpstr>Calibri</vt:lpstr>
      <vt:lpstr>Georgia</vt:lpstr>
      <vt:lpstr>Symbol</vt:lpstr>
      <vt:lpstr>Times New Roman</vt:lpstr>
      <vt:lpstr>Verdana</vt:lpstr>
      <vt:lpstr>Wingdings</vt:lpstr>
      <vt:lpstr>WU 4:3</vt:lpstr>
      <vt:lpstr>Principles of Software Programming: Introduction</vt:lpstr>
      <vt:lpstr>Preview</vt:lpstr>
      <vt:lpstr>What is Programming?</vt:lpstr>
      <vt:lpstr>What is Programming?</vt:lpstr>
      <vt:lpstr>What is Programming?</vt:lpstr>
      <vt:lpstr>Algorithm</vt:lpstr>
      <vt:lpstr>Examples of Algorithms</vt:lpstr>
      <vt:lpstr>Examples of Algorithms</vt:lpstr>
      <vt:lpstr>Examples of Algorithms</vt:lpstr>
      <vt:lpstr>Examples of Algorithms</vt:lpstr>
      <vt:lpstr>Examples of Algorithms</vt:lpstr>
      <vt:lpstr>Examples of Algorithms</vt:lpstr>
      <vt:lpstr>Examples of Algorithms</vt:lpstr>
      <vt:lpstr>Examples of Algorithms</vt:lpstr>
      <vt:lpstr>Examples of Algorithms</vt:lpstr>
      <vt:lpstr>Languages</vt:lpstr>
      <vt:lpstr>First Demo! </vt:lpstr>
      <vt:lpstr>What’s under the hood? (Long story)</vt:lpstr>
      <vt:lpstr>What’s under the hood? </vt:lpstr>
      <vt:lpstr>(1)The Physical Level</vt:lpstr>
      <vt:lpstr>(1)Logical NOT</vt:lpstr>
      <vt:lpstr>(1)Numbers</vt:lpstr>
      <vt:lpstr>(1)Logical NOT</vt:lpstr>
      <vt:lpstr>(1)Logical NOT</vt:lpstr>
      <vt:lpstr>(1)Logical AND</vt:lpstr>
      <vt:lpstr>(1)Logical AND</vt:lpstr>
      <vt:lpstr>(1)Logical AND</vt:lpstr>
      <vt:lpstr>(1)Logical AND</vt:lpstr>
      <vt:lpstr>(1)The Logical Level</vt:lpstr>
      <vt:lpstr>(1)Binary number representation</vt:lpstr>
      <vt:lpstr>(1)Arithmetic logic unit (ALU)</vt:lpstr>
      <vt:lpstr>(1)Arithmetic logic unit (ALU)</vt:lpstr>
      <vt:lpstr>(2) The Logical Level</vt:lpstr>
      <vt:lpstr>(2) The Logical Level. Boolean arithmetic</vt:lpstr>
      <vt:lpstr>(1)The Logical Level. Boolean arithmetic</vt:lpstr>
      <vt:lpstr>(2) Logical Level. Boolean arithmetic </vt:lpstr>
      <vt:lpstr>(2) Some memory</vt:lpstr>
      <vt:lpstr>(2) More memory</vt:lpstr>
      <vt:lpstr>(2) Even more memory</vt:lpstr>
      <vt:lpstr>(2) RAM</vt:lpstr>
      <vt:lpstr>(3) Program counter (PC)</vt:lpstr>
      <vt:lpstr>(4)Write and read from memory in sync</vt:lpstr>
      <vt:lpstr>HARDWARE ready</vt:lpstr>
      <vt:lpstr>PowerPoint Presentation</vt:lpstr>
      <vt:lpstr>PowerPoint Presentation</vt:lpstr>
      <vt:lpstr>Quiz 1!</vt:lpstr>
      <vt:lpstr>Assembler!</vt:lpstr>
      <vt:lpstr>Low level languages </vt:lpstr>
      <vt:lpstr>High Level languages! </vt:lpstr>
      <vt:lpstr>Quiz 2!</vt:lpstr>
      <vt:lpstr>Jupiter notebook! Let’s put our hands to actually do something here</vt:lpstr>
      <vt:lpstr>The only exercise </vt:lpstr>
      <vt:lpstr>Thanks for coming.  Homework:</vt:lpstr>
      <vt:lpstr>How to submit?</vt:lpstr>
      <vt:lpstr>See you next time. 15 March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2018-03-08T22:06:15Z</dcterms:created>
  <dcterms:modified xsi:type="dcterms:W3CDTF">2018-03-13T11:10:46Z</dcterms:modified>
  <cp:category>Präsentationsvorlage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